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36"/>
  </p:notesMasterIdLst>
  <p:handoutMasterIdLst>
    <p:handoutMasterId r:id="rId37"/>
  </p:handoutMasterIdLst>
  <p:sldIdLst>
    <p:sldId id="259" r:id="rId4"/>
    <p:sldId id="256" r:id="rId5"/>
    <p:sldId id="260" r:id="rId6"/>
    <p:sldId id="267" r:id="rId7"/>
    <p:sldId id="263" r:id="rId8"/>
    <p:sldId id="268" r:id="rId9"/>
    <p:sldId id="269" r:id="rId10"/>
    <p:sldId id="265" r:id="rId11"/>
    <p:sldId id="300" r:id="rId12"/>
    <p:sldId id="301" r:id="rId13"/>
    <p:sldId id="273" r:id="rId14"/>
    <p:sldId id="274" r:id="rId15"/>
    <p:sldId id="290" r:id="rId16"/>
    <p:sldId id="297" r:id="rId17"/>
    <p:sldId id="291" r:id="rId18"/>
    <p:sldId id="302" r:id="rId19"/>
    <p:sldId id="277" r:id="rId20"/>
    <p:sldId id="298" r:id="rId21"/>
    <p:sldId id="275" r:id="rId22"/>
    <p:sldId id="278" r:id="rId23"/>
    <p:sldId id="279" r:id="rId24"/>
    <p:sldId id="280" r:id="rId25"/>
    <p:sldId id="282" r:id="rId26"/>
    <p:sldId id="284" r:id="rId27"/>
    <p:sldId id="283" r:id="rId28"/>
    <p:sldId id="287" r:id="rId29"/>
    <p:sldId id="286" r:id="rId30"/>
    <p:sldId id="294" r:id="rId31"/>
    <p:sldId id="285" r:id="rId32"/>
    <p:sldId id="293" r:id="rId33"/>
    <p:sldId id="299" r:id="rId34"/>
    <p:sldId id="303" r:id="rId35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BBA4BA4-6DE7-4BE4-B2A7-4765821BFBAB}">
          <p14:sldIdLst>
            <p14:sldId id="259"/>
            <p14:sldId id="256"/>
            <p14:sldId id="260"/>
            <p14:sldId id="267"/>
            <p14:sldId id="263"/>
            <p14:sldId id="268"/>
            <p14:sldId id="269"/>
            <p14:sldId id="265"/>
            <p14:sldId id="300"/>
            <p14:sldId id="301"/>
            <p14:sldId id="273"/>
            <p14:sldId id="274"/>
            <p14:sldId id="290"/>
            <p14:sldId id="297"/>
            <p14:sldId id="291"/>
            <p14:sldId id="302"/>
            <p14:sldId id="277"/>
            <p14:sldId id="298"/>
            <p14:sldId id="275"/>
            <p14:sldId id="278"/>
            <p14:sldId id="279"/>
            <p14:sldId id="280"/>
            <p14:sldId id="282"/>
            <p14:sldId id="284"/>
            <p14:sldId id="283"/>
            <p14:sldId id="287"/>
            <p14:sldId id="286"/>
            <p14:sldId id="294"/>
            <p14:sldId id="285"/>
            <p14:sldId id="293"/>
            <p14:sldId id="299"/>
            <p14:sldId id="30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E2D"/>
    <a:srgbClr val="50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470" y="-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ln>
      <a:solidFill>
        <a:schemeClr val="accent2">
          <a:lumMod val="60000"/>
          <a:lumOff val="40000"/>
        </a:schemeClr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0.15887</cdr:x>
      <cdr:y>0.01869</cdr:y>
    </cdr:from>
    <cdr:to>
      <cdr:x>0.75683</cdr:x>
      <cdr:y>0.69242</cdr:y>
    </cdr:to>
    <cdr:sp macro="" textlink="">
      <cdr:nvSpPr>
        <cdr:cNvPr id="4" name="Oval 3"/>
        <cdr:cNvSpPr/>
      </cdr:nvSpPr>
      <cdr:spPr>
        <a:xfrm xmlns:a="http://schemas.openxmlformats.org/drawingml/2006/main">
          <a:off x="510640" y="36450"/>
          <a:ext cx="1921960" cy="1314265"/>
        </a:xfrm>
        <a:prstGeom xmlns:a="http://schemas.openxmlformats.org/drawingml/2006/main" prst="ellipse">
          <a:avLst/>
        </a:prstGeom>
        <a:solidFill xmlns:a="http://schemas.openxmlformats.org/drawingml/2006/main">
          <a:srgbClr val="C0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600" b="1" dirty="0" smtClean="0">
              <a:solidFill>
                <a:schemeClr val="tx1"/>
              </a:solidFill>
            </a:rPr>
            <a:t>Task Forces &amp; Committees</a:t>
          </a:r>
          <a:endParaRPr lang="en-US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0.867</cdr:x>
      <cdr:y>0.90884</cdr:y>
    </cdr:from>
    <cdr:to>
      <cdr:x>1</cdr:x>
      <cdr:y>1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5323114" y="4394200"/>
          <a:ext cx="518886" cy="237103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413831"/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FC440-D1E5-8145-9B20-08FADD4534B2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0659D0-4B8A-2A41-88BA-890F3F66D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7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BBD168-F659-294E-82DD-BA40AF1FF1B1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9252C6-7D7C-0641-B95C-C15A4B53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23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24A53-7E47-48F2-8E43-761A782046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252C6-7D7C-0641-B95C-C15A4B5383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6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cMtn graph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8495" y="2585589"/>
            <a:ext cx="4319301" cy="13416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020"/>
              </a:lnSpc>
              <a:defRPr sz="3600">
                <a:solidFill>
                  <a:srgbClr val="BE1E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0678" y="3577391"/>
            <a:ext cx="4918491" cy="909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0636" y="4767263"/>
            <a:ext cx="2133600" cy="273844"/>
          </a:xfrm>
        </p:spPr>
        <p:txBody>
          <a:bodyPr/>
          <a:lstStyle>
            <a:lvl1pPr>
              <a:defRPr sz="1100">
                <a:solidFill>
                  <a:srgbClr val="505150"/>
                </a:solidFill>
              </a:defRPr>
            </a:lvl1pPr>
          </a:lstStyle>
          <a:p>
            <a:fld id="{A8681F31-8EC2-B648-B1C0-F93F5E693F07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740" y="4767263"/>
            <a:ext cx="4344052" cy="273844"/>
          </a:xfrm>
        </p:spPr>
        <p:txBody>
          <a:bodyPr/>
          <a:lstStyle>
            <a:lvl1pPr>
              <a:defRPr sz="1100">
                <a:solidFill>
                  <a:srgbClr val="717375"/>
                </a:solidFill>
              </a:defRPr>
            </a:lvl1pPr>
          </a:lstStyle>
          <a:p>
            <a:r>
              <a:rPr lang="en-US" dirty="0"/>
              <a:t>Grays Harbor, Lewis, Mason, Pacific and Thurston Counties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2789" y="47672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CA29E4F-A6B2-E94D-8CA0-7855D3F9D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47" y="134730"/>
            <a:ext cx="1853721" cy="9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3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36011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8"/>
            <a:ext cx="8229600" cy="646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</p:spPr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gear header_gray_horiz.jpg"/>
          <p:cNvPicPr>
            <a:picLocks noChangeAspect="1"/>
          </p:cNvPicPr>
          <p:nvPr userDrawn="1"/>
        </p:nvPicPr>
        <p:blipFill rotWithShape="1"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7" b="35102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147758"/>
            <a:ext cx="7651262" cy="646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06376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8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36011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FD2F-D57D-294C-B060-161D9173BEDE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47758"/>
            <a:ext cx="7638236" cy="646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06376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7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36011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4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C951-010D-3842-BCEE-C590F3E16605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47758"/>
            <a:ext cx="8229600" cy="646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06376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36011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8"/>
            <a:ext cx="8229600" cy="646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2F30E-8FC8-1B44-8300-B2152F4261A5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06376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9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963" r="38434" b="36011"/>
          <a:stretch/>
        </p:blipFill>
        <p:spPr>
          <a:xfrm rot="5400000">
            <a:off x="-2158188" y="2158187"/>
            <a:ext cx="5143502" cy="8271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7127" y="4767264"/>
            <a:ext cx="1763673" cy="274637"/>
          </a:xfrm>
        </p:spPr>
        <p:txBody>
          <a:bodyPr/>
          <a:lstStyle/>
          <a:p>
            <a:fld id="{801517B4-1C2D-D74D-83C0-4825F1778D5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1" y="4767264"/>
            <a:ext cx="1431518" cy="274637"/>
          </a:xfrm>
        </p:spPr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068104" y="1200151"/>
            <a:ext cx="7618697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8101" y="206375"/>
            <a:ext cx="7618699" cy="646804"/>
          </a:xfrm>
        </p:spPr>
        <p:txBody>
          <a:bodyPr/>
          <a:lstStyle>
            <a:lvl1pPr>
              <a:defRPr>
                <a:solidFill>
                  <a:srgbClr val="BE1E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" y="271261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51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16889" y="2216888"/>
            <a:ext cx="5245174" cy="8113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1397" y="4767264"/>
            <a:ext cx="1779403" cy="274637"/>
          </a:xfrm>
        </p:spPr>
        <p:txBody>
          <a:bodyPr/>
          <a:lstStyle/>
          <a:p>
            <a:fld id="{801517B4-1C2D-D74D-83C0-4825F1778D5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Pacific Mountain Workforce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1470596" cy="274637"/>
          </a:xfrm>
        </p:spPr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068104" y="1200151"/>
            <a:ext cx="7618697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8101" y="206375"/>
            <a:ext cx="7618699" cy="646804"/>
          </a:xfr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7" y="271261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00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cMtn graphic for ppt_15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E0D6-A742-F043-AA96-9FF7581873FA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fld id="{632BFBB2-9BF4-AE41-B67F-87749470D3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78305"/>
            <a:ext cx="557860" cy="514223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1" y="1200151"/>
            <a:ext cx="7618697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294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E0D6-A742-F043-AA96-9FF7581873FA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1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17C1-D001-4C3A-8FD2-A8D918EF162E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3C65-2475-488C-B673-2105343A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0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cMtn graphic for ppt_15%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1C658-B17A-D846-8240-307EDD1F51A3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0049" y="4767263"/>
            <a:ext cx="4344052" cy="2738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Grays Harbor, Lewis, Mason, Pacific and Thurston Counties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4174" y="4767263"/>
            <a:ext cx="2074994" cy="273844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0CA29E4F-A6B2-E94D-8CA0-7855D3F9D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47" y="134730"/>
            <a:ext cx="1853721" cy="9268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58495" y="2585589"/>
            <a:ext cx="4319301" cy="134164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020"/>
              </a:lnSpc>
              <a:defRPr sz="3600">
                <a:solidFill>
                  <a:srgbClr val="BE1E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950678" y="3577391"/>
            <a:ext cx="4918491" cy="909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505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416" y="1934306"/>
            <a:ext cx="5973559" cy="65128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ts val="30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416" y="2471137"/>
            <a:ext cx="4918491" cy="9099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0636" y="47672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A8681F31-8EC2-B648-B1C0-F93F5E693F07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Grays Harbor, Lewis, Mason, Pacific and Thurston Counties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2789" y="4767263"/>
            <a:ext cx="2133600" cy="27384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CA29E4F-A6B2-E94D-8CA0-7855D3F9DD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47" y="134730"/>
            <a:ext cx="1853721" cy="9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8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14B9A-F18D-4747-8030-46F09182896D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Grays Harbor, Lewis, Mason, Pacific and Thurston Counties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E4F-A6B2-E94D-8CA0-7855D3F9DD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2" y="1598614"/>
            <a:ext cx="7772400" cy="11017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BE1E2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505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36011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pic>
        <p:nvPicPr>
          <p:cNvPr id="13" name="Picture 12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19" y="91831"/>
            <a:ext cx="783564" cy="7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1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1366389" cy="274637"/>
          </a:xfrm>
        </p:spPr>
        <p:txBody>
          <a:bodyPr/>
          <a:lstStyle/>
          <a:p>
            <a:fld id="{D8AC4458-3A79-FB48-BD76-1BB668D5F2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7759"/>
            <a:ext cx="7547056" cy="620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41E12-A18B-B045-B7C0-F465CA81602B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34189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3F9-31F0-EF45-8EC2-C4F44BE0113C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458-3A79-FB48-BD76-1BB668D5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051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4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18DC-D756-0849-A60C-64C76E9E988E}" type="datetime1">
              <a:rPr lang="en-US" smtClean="0"/>
              <a:t>7/25/2018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458-3A79-FB48-BD76-1BB668D5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26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FF15-4338-CB4C-9ADE-CF64C7D5D917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C4458-3A79-FB48-BD76-1BB668D5F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2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gear header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3" b="36011"/>
          <a:stretch/>
        </p:blipFill>
        <p:spPr>
          <a:xfrm>
            <a:off x="0" y="1"/>
            <a:ext cx="9144000" cy="905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  <a:lvl2pPr>
              <a:defRPr>
                <a:solidFill>
                  <a:srgbClr val="505150"/>
                </a:solidFill>
              </a:defRPr>
            </a:lvl2pPr>
            <a:lvl3pPr>
              <a:defRPr>
                <a:solidFill>
                  <a:srgbClr val="505150"/>
                </a:solidFill>
              </a:defRPr>
            </a:lvl3pPr>
            <a:lvl4pPr>
              <a:defRPr>
                <a:solidFill>
                  <a:srgbClr val="505150"/>
                </a:solidFill>
              </a:defRPr>
            </a:lvl4pPr>
            <a:lvl5pPr>
              <a:defRPr>
                <a:solidFill>
                  <a:srgbClr val="5051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147758"/>
            <a:ext cx="7599159" cy="6468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PacMtn_Logo_Icon_whiteBkgr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06376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9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226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717375"/>
                </a:solidFill>
              </a:defRPr>
            </a:lvl1pPr>
          </a:lstStyle>
          <a:p>
            <a:fld id="{F6514B9A-F18D-4747-8030-46F09182896D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233" y="4767263"/>
            <a:ext cx="43440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Thurston, Lewis, Grays Harbor, Mason and Pacific Counties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417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17375"/>
                </a:solidFill>
              </a:defRPr>
            </a:lvl1pPr>
          </a:lstStyle>
          <a:p>
            <a:fld id="{0CA29E4F-A6B2-E94D-8CA0-7855D3F9DD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80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82" r:id="rId3"/>
    <p:sldLayoutId id="2147483683" r:id="rId4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BE1E2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cMtn graphic header for ppt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3"/>
          <a:stretch/>
        </p:blipFill>
        <p:spPr>
          <a:xfrm>
            <a:off x="-6514" y="-53248"/>
            <a:ext cx="9150514" cy="9259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7759"/>
            <a:ext cx="8229600" cy="620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717375"/>
                </a:solidFill>
              </a:defRPr>
            </a:lvl1pPr>
          </a:lstStyle>
          <a:p>
            <a:fld id="{99828528-372F-CF49-B2B7-DB07B4014E11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17375"/>
                </a:solidFill>
              </a:defRPr>
            </a:lvl1pPr>
          </a:lstStyle>
          <a:p>
            <a:r>
              <a:rPr lang="en-US" dirty="0"/>
              <a:t>Pacific Mountain Workforce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17375"/>
                </a:solidFill>
              </a:defRPr>
            </a:lvl1pPr>
          </a:lstStyle>
          <a:p>
            <a:fld id="{D8AC4458-3A79-FB48-BD76-1BB668D5F2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PacMtn_Logo_Icon_whiteBkgr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100" y="206376"/>
            <a:ext cx="557860" cy="51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8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0515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515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0515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15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0515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83826" cy="6468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717375"/>
                </a:solidFill>
              </a:defRPr>
            </a:lvl1pPr>
          </a:lstStyle>
          <a:p>
            <a:fld id="{D217E0D6-A742-F043-AA96-9FF7581873FA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17375"/>
                </a:solidFill>
              </a:defRPr>
            </a:lvl1pPr>
          </a:lstStyle>
          <a:p>
            <a:r>
              <a:rPr lang="en-US" dirty="0"/>
              <a:t>Pacific Mountain Workforce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717375"/>
                </a:solidFill>
              </a:defRPr>
            </a:lvl1pPr>
          </a:lstStyle>
          <a:p>
            <a:fld id="{632BFBB2-9BF4-AE41-B67F-87749470D3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3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7" r:id="rId3"/>
    <p:sldLayoutId id="2147483677" r:id="rId4"/>
    <p:sldLayoutId id="2147483678" r:id="rId5"/>
    <p:sldLayoutId id="2147483679" r:id="rId6"/>
    <p:sldLayoutId id="2147483680" r:id="rId7"/>
    <p:sldLayoutId id="2147483685" r:id="rId8"/>
    <p:sldLayoutId id="2147483689" r:id="rId9"/>
    <p:sldLayoutId id="2147483684" r:id="rId10"/>
    <p:sldLayoutId id="2147483690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50515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0515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0515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0515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0515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chart" Target="../charts/chart1.xml"/><Relationship Id="rId7" Type="http://schemas.openxmlformats.org/officeDocument/2006/relationships/image" Target="../media/image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17.wmf"/><Relationship Id="rId10" Type="http://schemas.openxmlformats.org/officeDocument/2006/relationships/image" Target="../media/image16.wmf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pacmtn.org/regional-sectors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cmtn.org/" TargetMode="Externa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&amp; Introductions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Duane Evans, Board Chair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WDC Members Introductions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Name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Business/Organization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Representing County or Regional Seat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Committee Assignment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Why did you choose PacMtn to invest and serve?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C371-5540-9B4C-A05A-65E8915523F0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320411" y="4767264"/>
            <a:ext cx="1366389" cy="274637"/>
          </a:xfrm>
        </p:spPr>
        <p:txBody>
          <a:bodyPr/>
          <a:lstStyle/>
          <a:p>
            <a:fld id="{D8AC4458-3A79-FB48-BD76-1BB668D5F2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3810000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 startAt="7"/>
            </a:pPr>
            <a:r>
              <a:rPr lang="en-US" sz="1400" b="1" dirty="0"/>
              <a:t>Technology</a:t>
            </a:r>
            <a:r>
              <a:rPr lang="en-US" sz="1400" dirty="0"/>
              <a:t>… develop strategies for using technology to maximize the accessibility and effectiveness of the local workforce development system for employers, </a:t>
            </a:r>
            <a:r>
              <a:rPr lang="en-US" sz="1400" dirty="0" smtClean="0"/>
              <a:t>workers </a:t>
            </a:r>
            <a:r>
              <a:rPr lang="en-US" sz="1400" dirty="0"/>
              <a:t>and </a:t>
            </a:r>
            <a:r>
              <a:rPr lang="en-US" sz="1400" dirty="0" smtClean="0"/>
              <a:t>jobseekers</a:t>
            </a:r>
            <a:endParaRPr lang="en-US" sz="1400" dirty="0"/>
          </a:p>
          <a:p>
            <a:pPr lvl="0">
              <a:buFont typeface="+mj-lt"/>
              <a:buAutoNum type="arabicPeriod" startAt="7"/>
            </a:pPr>
            <a:r>
              <a:rPr lang="en-US" sz="1400" b="1" dirty="0" smtClean="0"/>
              <a:t>Program </a:t>
            </a:r>
            <a:r>
              <a:rPr lang="en-US" sz="1400" b="1" dirty="0"/>
              <a:t>oversight</a:t>
            </a:r>
            <a:r>
              <a:rPr lang="en-US" sz="1400" dirty="0"/>
              <a:t>…conduct oversight for local youth workforce investment </a:t>
            </a:r>
            <a:r>
              <a:rPr lang="en-US" sz="1400" dirty="0" smtClean="0"/>
              <a:t>activities, local </a:t>
            </a:r>
            <a:r>
              <a:rPr lang="en-US" sz="1400" dirty="0"/>
              <a:t>employment and training </a:t>
            </a:r>
            <a:r>
              <a:rPr lang="en-US" sz="1400" dirty="0" smtClean="0"/>
              <a:t>activities, and </a:t>
            </a:r>
            <a:r>
              <a:rPr lang="en-US" sz="1400" dirty="0"/>
              <a:t>the one-stop delivery system in the local area; and ensure the appropriate use and management of the funds </a:t>
            </a:r>
            <a:r>
              <a:rPr lang="en-US" sz="1400" dirty="0" smtClean="0"/>
              <a:t>, </a:t>
            </a:r>
            <a:r>
              <a:rPr lang="en-US" sz="1400" dirty="0"/>
              <a:t>ensure the appropriate use, management, and investment of funds to maximize performance </a:t>
            </a:r>
            <a:r>
              <a:rPr lang="en-US" sz="1400" dirty="0" smtClean="0"/>
              <a:t>outcomes</a:t>
            </a:r>
          </a:p>
          <a:p>
            <a:pPr>
              <a:buFont typeface="+mj-lt"/>
              <a:buAutoNum type="arabicPeriod" startAt="7"/>
            </a:pPr>
            <a:r>
              <a:rPr lang="en-US" sz="1400" b="1" dirty="0" smtClean="0"/>
              <a:t>Negotiation </a:t>
            </a:r>
            <a:r>
              <a:rPr lang="en-US" sz="1400" b="1" dirty="0"/>
              <a:t>of local performance accountability measures</a:t>
            </a:r>
            <a:r>
              <a:rPr lang="en-US" sz="1400" dirty="0"/>
              <a:t>… negotiate and reach agreement on local performance accountability </a:t>
            </a:r>
            <a:r>
              <a:rPr lang="en-US" sz="1400" dirty="0" smtClean="0"/>
              <a:t>measures</a:t>
            </a:r>
          </a:p>
          <a:p>
            <a:pPr>
              <a:buFont typeface="+mj-lt"/>
              <a:buAutoNum type="arabicPeriod" startAt="7"/>
            </a:pPr>
            <a:r>
              <a:rPr lang="en-US" sz="1400" b="1" dirty="0" smtClean="0"/>
              <a:t>Selection </a:t>
            </a:r>
            <a:r>
              <a:rPr lang="en-US" sz="1400" b="1" dirty="0"/>
              <a:t>of operators and providers</a:t>
            </a:r>
            <a:r>
              <a:rPr lang="en-US" sz="1400" dirty="0" smtClean="0"/>
              <a:t>...Selection </a:t>
            </a:r>
            <a:r>
              <a:rPr lang="en-US" sz="1400" dirty="0"/>
              <a:t>of One-stop operators; selection of youth providers, identification of eligible providers of training services; identification of eligible providers of career services; and consumer choice requirements…</a:t>
            </a:r>
          </a:p>
          <a:p>
            <a:pPr>
              <a:buFont typeface="+mj-lt"/>
              <a:buAutoNum type="arabicPeriod" startAt="7"/>
            </a:pPr>
            <a:r>
              <a:rPr lang="en-US" sz="1400" b="1" dirty="0" smtClean="0"/>
              <a:t>Coordination </a:t>
            </a:r>
            <a:r>
              <a:rPr lang="en-US" sz="1400" b="1" dirty="0"/>
              <a:t>with education providers</a:t>
            </a:r>
            <a:r>
              <a:rPr lang="en-US" sz="1400" dirty="0"/>
              <a:t>…coordinate activities with education and training providers in the local area</a:t>
            </a:r>
          </a:p>
          <a:p>
            <a:pPr>
              <a:buFont typeface="+mj-lt"/>
              <a:buAutoNum type="arabicPeriod" startAt="7"/>
            </a:pPr>
            <a:r>
              <a:rPr lang="en-US" sz="1400" b="1" dirty="0" smtClean="0"/>
              <a:t>Budget </a:t>
            </a:r>
            <a:r>
              <a:rPr lang="en-US" sz="1400" b="1" dirty="0"/>
              <a:t>and </a:t>
            </a:r>
            <a:r>
              <a:rPr lang="en-US" sz="1400" b="1" dirty="0" smtClean="0"/>
              <a:t>administration</a:t>
            </a:r>
            <a:r>
              <a:rPr lang="en-US" sz="1400" dirty="0" smtClean="0"/>
              <a:t>…</a:t>
            </a:r>
            <a:r>
              <a:rPr lang="en-US" sz="1400" b="1" dirty="0" smtClean="0"/>
              <a:t> </a:t>
            </a:r>
            <a:r>
              <a:rPr lang="en-US" sz="1400" dirty="0"/>
              <a:t>develop a budget for the activities of the local board </a:t>
            </a:r>
            <a:endParaRPr lang="en-US" sz="1400" dirty="0" smtClean="0"/>
          </a:p>
          <a:p>
            <a:pPr>
              <a:buFont typeface="+mj-lt"/>
              <a:buAutoNum type="arabicPeriod" startAt="7"/>
            </a:pPr>
            <a:r>
              <a:rPr lang="en-US" sz="1400" b="1" dirty="0" smtClean="0"/>
              <a:t>Accessibility </a:t>
            </a:r>
            <a:r>
              <a:rPr lang="en-US" sz="1400" b="1" dirty="0"/>
              <a:t>for individuals with </a:t>
            </a:r>
            <a:r>
              <a:rPr lang="en-US" sz="1400" b="1" dirty="0" smtClean="0"/>
              <a:t>disabilities</a:t>
            </a:r>
            <a:r>
              <a:rPr lang="en-US" sz="1400" dirty="0" smtClean="0"/>
              <a:t>…annually </a:t>
            </a:r>
            <a:r>
              <a:rPr lang="en-US" sz="1400" dirty="0"/>
              <a:t>assess </a:t>
            </a:r>
            <a:r>
              <a:rPr lang="en-US" sz="1400" dirty="0" smtClean="0"/>
              <a:t>physical </a:t>
            </a:r>
            <a:r>
              <a:rPr lang="en-US" sz="1400" dirty="0"/>
              <a:t>and programmatic </a:t>
            </a:r>
            <a:r>
              <a:rPr lang="en-US" sz="1400" dirty="0" smtClean="0"/>
              <a:t>accessibility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Functions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3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7B4-1C2D-D74D-83C0-4825F1778D5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8104" y="933450"/>
            <a:ext cx="7618697" cy="3313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Mission: </a:t>
            </a:r>
            <a:r>
              <a:rPr lang="en-US" dirty="0" smtClean="0"/>
              <a:t>to lead dynamic regional workforce development that enhances economic success.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smtClean="0"/>
              <a:t>Vision:</a:t>
            </a:r>
            <a:r>
              <a:rPr lang="en-US" dirty="0" smtClean="0"/>
              <a:t> PacMtn is recognized leader providing workforce solutions in Grays Harbor, Lewis, Mason, Pacific, and Thurston Counties.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Mission &amp; Vision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7B4-1C2D-D74D-83C0-4825F1778D5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8104" y="797358"/>
            <a:ext cx="7618697" cy="3796869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Customer</a:t>
            </a:r>
            <a:r>
              <a:rPr lang="en-US" sz="2000" dirty="0" smtClean="0"/>
              <a:t> emphasis that puts the public at the center of every decision &amp; action.</a:t>
            </a:r>
          </a:p>
          <a:p>
            <a:r>
              <a:rPr lang="en-US" sz="2000" dirty="0" smtClean="0"/>
              <a:t>Ensure all counties are achieving </a:t>
            </a:r>
            <a:r>
              <a:rPr lang="en-US" sz="2000" b="1" dirty="0" smtClean="0"/>
              <a:t>economic success </a:t>
            </a:r>
            <a:r>
              <a:rPr lang="en-US" sz="2000" dirty="0" smtClean="0"/>
              <a:t>for the benefit of the region.</a:t>
            </a:r>
          </a:p>
          <a:p>
            <a:r>
              <a:rPr lang="en-US" sz="2000" b="1" dirty="0" smtClean="0"/>
              <a:t>Innovation and creativity </a:t>
            </a:r>
            <a:r>
              <a:rPr lang="en-US" sz="2000" dirty="0" smtClean="0"/>
              <a:t>as the backbone of progress &amp; support of daily activities.</a:t>
            </a:r>
          </a:p>
          <a:p>
            <a:r>
              <a:rPr lang="en-US" sz="2000" b="1" dirty="0" smtClean="0"/>
              <a:t>Diversity </a:t>
            </a:r>
            <a:r>
              <a:rPr lang="en-US" sz="2000" dirty="0" smtClean="0"/>
              <a:t>of thoughts, ideas, and solutions achieved by honoring diverse perspectives.</a:t>
            </a:r>
          </a:p>
          <a:p>
            <a:r>
              <a:rPr lang="en-US" sz="2000" b="1" dirty="0" smtClean="0"/>
              <a:t>Integrity, honesty, transparency, personal excellence, constructive self-assessment, continuous self-improvement, and mutual respect </a:t>
            </a:r>
            <a:r>
              <a:rPr lang="en-US" sz="2000" dirty="0" smtClean="0"/>
              <a:t>as an organization and as individuals.</a:t>
            </a:r>
          </a:p>
          <a:p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8834" y="1345997"/>
            <a:ext cx="7732167" cy="324822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PacMtn is a community based organization that provides workforce solutions for job seekers, career builders and the businesses who need workforce talent.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7B4-1C2D-D74D-83C0-4825F1778D5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Elevator Speech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83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28354" y="114300"/>
            <a:ext cx="6934201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spc="50" normalizeH="0" baseline="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PacMtn</a:t>
            </a:r>
            <a:r>
              <a:rPr kumimoji="0" lang="en-US" altLang="en-US" sz="2800" b="1" i="0" u="none" strike="noStrike" spc="50" normalizeH="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altLang="en-US" sz="2800" b="1" spc="5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Governance Structure</a:t>
            </a:r>
            <a:endParaRPr kumimoji="0" lang="en-US" altLang="en-US" sz="2800" b="1" i="0" u="none" strike="noStrike" spc="50" normalizeH="0" baseline="0" dirty="0">
              <a:ln w="12700">
                <a:solidFill>
                  <a:schemeClr val="accent1">
                    <a:shade val="2500"/>
                    <a:alpha val="710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3"/>
          <p:cNvSpPr>
            <a:spLocks noChangeAspect="1" noChangeArrowheads="1"/>
          </p:cNvSpPr>
          <p:nvPr/>
        </p:nvSpPr>
        <p:spPr bwMode="auto">
          <a:xfrm>
            <a:off x="2560295" y="598649"/>
            <a:ext cx="4070318" cy="3236918"/>
          </a:xfrm>
          <a:prstGeom prst="ellipse">
            <a:avLst/>
          </a:prstGeom>
          <a:solidFill>
            <a:schemeClr val="bg2">
              <a:lumMod val="90000"/>
            </a:schemeClr>
          </a:solidFill>
          <a:ln w="9525" algn="in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3"/>
          <p:cNvSpPr>
            <a:spLocks noChangeAspect="1" noChangeArrowheads="1"/>
          </p:cNvSpPr>
          <p:nvPr/>
        </p:nvSpPr>
        <p:spPr bwMode="auto">
          <a:xfrm>
            <a:off x="2775309" y="860953"/>
            <a:ext cx="3652777" cy="27703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algn="in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12273" y="2163809"/>
            <a:ext cx="593115" cy="2448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Char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445912"/>
              </p:ext>
            </p:extLst>
          </p:nvPr>
        </p:nvGraphicFramePr>
        <p:xfrm>
          <a:off x="3130076" y="1680608"/>
          <a:ext cx="3214194" cy="195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2236626" y="1169065"/>
            <a:ext cx="1318357" cy="1106848"/>
            <a:chOff x="838198" y="1765343"/>
            <a:chExt cx="2228193" cy="2050161"/>
          </a:xfrm>
        </p:grpSpPr>
        <p:sp>
          <p:nvSpPr>
            <p:cNvPr id="17" name="Oval 3"/>
            <p:cNvSpPr>
              <a:spLocks noChangeAspect="1" noChangeArrowheads="1"/>
            </p:cNvSpPr>
            <p:nvPr/>
          </p:nvSpPr>
          <p:spPr bwMode="auto">
            <a:xfrm>
              <a:off x="838198" y="1765343"/>
              <a:ext cx="2228193" cy="2050161"/>
            </a:xfrm>
            <a:prstGeom prst="ellipse">
              <a:avLst/>
            </a:prstGeom>
            <a:noFill/>
            <a:ln w="63500">
              <a:solidFill>
                <a:schemeClr val="tx1"/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3"/>
            <p:cNvSpPr>
              <a:spLocks noChangeAspect="1" noChangeArrowheads="1"/>
            </p:cNvSpPr>
            <p:nvPr/>
          </p:nvSpPr>
          <p:spPr bwMode="auto">
            <a:xfrm>
              <a:off x="1005314" y="1922964"/>
              <a:ext cx="1893964" cy="1742637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5436737" y="1034272"/>
            <a:ext cx="1381897" cy="953615"/>
            <a:chOff x="5369998" y="1730766"/>
            <a:chExt cx="1671144" cy="1537621"/>
          </a:xfrm>
        </p:grpSpPr>
        <p:sp>
          <p:nvSpPr>
            <p:cNvPr id="9" name="Oval 3"/>
            <p:cNvSpPr>
              <a:spLocks noChangeAspect="1" noChangeArrowheads="1"/>
            </p:cNvSpPr>
            <p:nvPr/>
          </p:nvSpPr>
          <p:spPr bwMode="auto">
            <a:xfrm>
              <a:off x="5369998" y="1730766"/>
              <a:ext cx="1671144" cy="1537621"/>
            </a:xfrm>
            <a:prstGeom prst="ellipse">
              <a:avLst/>
            </a:prstGeom>
            <a:noFill/>
            <a:ln w="63500">
              <a:solidFill>
                <a:srgbClr val="B82025"/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3"/>
            <p:cNvSpPr>
              <a:spLocks noChangeAspect="1" noChangeArrowheads="1"/>
            </p:cNvSpPr>
            <p:nvPr/>
          </p:nvSpPr>
          <p:spPr bwMode="auto">
            <a:xfrm>
              <a:off x="5495333" y="1846087"/>
              <a:ext cx="1420472" cy="130697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V="1">
            <a:off x="5278821" y="1844828"/>
            <a:ext cx="310368" cy="216858"/>
          </a:xfrm>
          <a:prstGeom prst="line">
            <a:avLst/>
          </a:prstGeom>
          <a:ln w="38100">
            <a:solidFill>
              <a:srgbClr val="B8202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9448" y="617434"/>
            <a:ext cx="1857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400" i="0" u="none" strike="noStrike" spc="50" normalizeH="0" baseline="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Targeted</a:t>
            </a:r>
            <a:r>
              <a:rPr kumimoji="0" lang="en-US" altLang="en-US" sz="1400" i="0" u="none" strike="noStrike" spc="50" normalizeH="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 Populations Committee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916619" y="3122280"/>
            <a:ext cx="1941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spc="5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Adult Basic Education and Literacy Taskforce</a:t>
            </a:r>
            <a:endParaRPr lang="en-US" sz="1400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2141564" y="2829556"/>
            <a:ext cx="1267492" cy="916291"/>
            <a:chOff x="4755754" y="1388170"/>
            <a:chExt cx="1671144" cy="1537621"/>
          </a:xfrm>
        </p:grpSpPr>
        <p:sp>
          <p:nvSpPr>
            <p:cNvPr id="43" name="Oval 3"/>
            <p:cNvSpPr>
              <a:spLocks noChangeAspect="1" noChangeArrowheads="1"/>
            </p:cNvSpPr>
            <p:nvPr/>
          </p:nvSpPr>
          <p:spPr bwMode="auto">
            <a:xfrm>
              <a:off x="4755754" y="1388170"/>
              <a:ext cx="1671144" cy="1537621"/>
            </a:xfrm>
            <a:prstGeom prst="ellipse">
              <a:avLst/>
            </a:prstGeom>
            <a:noFill/>
            <a:ln w="63500">
              <a:solidFill>
                <a:srgbClr val="A9A499"/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"/>
            <p:cNvSpPr>
              <a:spLocks noChangeAspect="1" noChangeArrowheads="1"/>
            </p:cNvSpPr>
            <p:nvPr/>
          </p:nvSpPr>
          <p:spPr bwMode="auto">
            <a:xfrm>
              <a:off x="4881089" y="1503491"/>
              <a:ext cx="1420473" cy="130697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6" name="Straight Connector 45"/>
          <p:cNvCxnSpPr/>
          <p:nvPr/>
        </p:nvCxnSpPr>
        <p:spPr>
          <a:xfrm flipV="1">
            <a:off x="3408829" y="2793329"/>
            <a:ext cx="391945" cy="253716"/>
          </a:xfrm>
          <a:prstGeom prst="line">
            <a:avLst/>
          </a:prstGeom>
          <a:ln w="38100">
            <a:solidFill>
              <a:srgbClr val="A9A49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5528443" y="2970120"/>
            <a:ext cx="1287515" cy="888484"/>
            <a:chOff x="5369998" y="1730766"/>
            <a:chExt cx="1671144" cy="1537621"/>
          </a:xfrm>
        </p:grpSpPr>
        <p:sp>
          <p:nvSpPr>
            <p:cNvPr id="49" name="Oval 3"/>
            <p:cNvSpPr>
              <a:spLocks noChangeAspect="1" noChangeArrowheads="1"/>
            </p:cNvSpPr>
            <p:nvPr/>
          </p:nvSpPr>
          <p:spPr bwMode="auto">
            <a:xfrm>
              <a:off x="5369998" y="1730766"/>
              <a:ext cx="1671144" cy="1537621"/>
            </a:xfrm>
            <a:prstGeom prst="ellipse">
              <a:avLst/>
            </a:prstGeom>
            <a:noFill/>
            <a:ln w="63500">
              <a:solidFill>
                <a:srgbClr val="413831"/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3"/>
            <p:cNvSpPr>
              <a:spLocks noChangeAspect="1" noChangeArrowheads="1"/>
            </p:cNvSpPr>
            <p:nvPr/>
          </p:nvSpPr>
          <p:spPr bwMode="auto">
            <a:xfrm>
              <a:off x="5495333" y="1846087"/>
              <a:ext cx="1420472" cy="130697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H="1" flipV="1">
            <a:off x="5388142" y="2793328"/>
            <a:ext cx="317333" cy="243428"/>
          </a:xfrm>
          <a:prstGeom prst="line">
            <a:avLst/>
          </a:prstGeom>
          <a:ln w="38100">
            <a:solidFill>
              <a:srgbClr val="4138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flipH="1">
            <a:off x="2870706" y="4321127"/>
            <a:ext cx="1190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5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Executive Finance Committee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77918" y="707260"/>
            <a:ext cx="1618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400" i="0" u="none" strike="noStrike" spc="50" normalizeH="0" baseline="0" dirty="0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One-Stop Operations Committee</a:t>
            </a:r>
            <a:endParaRPr lang="en-US" sz="1400" dirty="0"/>
          </a:p>
        </p:txBody>
      </p:sp>
      <p:pic>
        <p:nvPicPr>
          <p:cNvPr id="57" name="Graphic 10" descr="Gears">
            <a:extLst>
              <a:ext uri="{FF2B5EF4-FFF2-40B4-BE49-F238E27FC236}">
                <a16:creationId xmlns:a16="http://schemas.microsoft.com/office/drawing/2014/main" xmlns="" id="{51794B82-A569-4A25-92C8-0C951B925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957924" y="1786205"/>
            <a:ext cx="167292" cy="117246"/>
          </a:xfrm>
          <a:prstGeom prst="rect">
            <a:avLst/>
          </a:prstGeom>
        </p:spPr>
      </p:pic>
      <p:pic>
        <p:nvPicPr>
          <p:cNvPr id="1027" name="Picture 3" descr="C:\Users\cdaffern\AppData\Local\Microsoft\Windows\INetCache\IE\YB4J7GJQ\0a5072c54d918b96cf96cc83a89036c8.media.600x600[1]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67" y="1356098"/>
            <a:ext cx="1045579" cy="73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cdaffern\AppData\Local\Microsoft\Windows\INetCache\IE\K83D2J0I\on-target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06" y="1048885"/>
            <a:ext cx="1058770" cy="79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8543" y="3082166"/>
            <a:ext cx="746352" cy="6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Program Files (x86)\Microsoft Office\MEDIA\CAGCAT10\j0199727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66" y="2979231"/>
            <a:ext cx="778485" cy="6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7918" y="1466732"/>
            <a:ext cx="161861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Provides </a:t>
            </a:r>
            <a:r>
              <a:rPr lang="en-US" sz="1050" dirty="0"/>
              <a:t>policy guidance </a:t>
            </a:r>
            <a:r>
              <a:rPr lang="en-US" sz="1050" dirty="0" smtClean="0"/>
              <a:t>and recommendation for the One-Stop System and activities related to workforce service delivery and programs.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6888532" y="1346778"/>
            <a:ext cx="20809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</a:t>
            </a:r>
            <a:r>
              <a:rPr lang="en-US" sz="1100" dirty="0" smtClean="0"/>
              <a:t>irect </a:t>
            </a:r>
            <a:r>
              <a:rPr lang="en-US" sz="1100" dirty="0"/>
              <a:t>and advise on activities that expand access to workforce services for youth and targeted/specialized populations, while demonstrating the value of these populations to business, labor and industry.</a:t>
            </a:r>
          </a:p>
        </p:txBody>
      </p: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857642" y="3254253"/>
            <a:ext cx="1287515" cy="1001177"/>
            <a:chOff x="5369998" y="1730766"/>
            <a:chExt cx="1671144" cy="1537621"/>
          </a:xfrm>
        </p:grpSpPr>
        <p:sp>
          <p:nvSpPr>
            <p:cNvPr id="47" name="Oval 3"/>
            <p:cNvSpPr>
              <a:spLocks noChangeAspect="1" noChangeArrowheads="1"/>
            </p:cNvSpPr>
            <p:nvPr/>
          </p:nvSpPr>
          <p:spPr bwMode="auto">
            <a:xfrm>
              <a:off x="5369998" y="1730766"/>
              <a:ext cx="1671144" cy="1537621"/>
            </a:xfrm>
            <a:prstGeom prst="ellipse">
              <a:avLst/>
            </a:prstGeom>
            <a:noFill/>
            <a:ln w="63500">
              <a:solidFill>
                <a:srgbClr val="413831"/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3"/>
            <p:cNvSpPr>
              <a:spLocks noChangeAspect="1" noChangeArrowheads="1"/>
            </p:cNvSpPr>
            <p:nvPr/>
          </p:nvSpPr>
          <p:spPr bwMode="auto">
            <a:xfrm>
              <a:off x="5495333" y="1846087"/>
              <a:ext cx="1420472" cy="1306978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  <a:headEnd/>
              <a:tailEnd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H="1" flipV="1">
            <a:off x="4774657" y="2993176"/>
            <a:ext cx="2" cy="258208"/>
          </a:xfrm>
          <a:prstGeom prst="line">
            <a:avLst/>
          </a:prstGeom>
          <a:ln w="38100">
            <a:solidFill>
              <a:srgbClr val="41383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28230" y="1201430"/>
            <a:ext cx="145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PACMTN Board </a:t>
            </a:r>
            <a:endParaRPr lang="en-US" sz="1600" b="1" i="1" dirty="0"/>
          </a:p>
        </p:txBody>
      </p:sp>
      <p:pic>
        <p:nvPicPr>
          <p:cNvPr id="36" name="Picture 3" descr="C:\Users\cdaffern\AppData\Local\Microsoft\Windows\INetCache\IE\YB4J7GJQ\nicubunu_Money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12" y="3588456"/>
            <a:ext cx="899550" cy="4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322399" y="591534"/>
            <a:ext cx="2858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/>
              <a:t>Elected Official Consortium</a:t>
            </a:r>
            <a:endParaRPr lang="en-US" sz="1400" b="1" i="1" dirty="0"/>
          </a:p>
        </p:txBody>
      </p:sp>
      <p:sp>
        <p:nvSpPr>
          <p:cNvPr id="60" name="TextBox 59"/>
          <p:cNvSpPr txBox="1"/>
          <p:nvPr/>
        </p:nvSpPr>
        <p:spPr>
          <a:xfrm flipH="1">
            <a:off x="353063" y="3091731"/>
            <a:ext cx="1286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altLang="en-US" sz="1400" i="0" u="none" strike="noStrike" spc="50" normalizeH="0" baseline="0" dirty="0" err="1" smtClean="0">
                <a:ln w="12700">
                  <a:solidFill>
                    <a:schemeClr val="accent1">
                      <a:shade val="2500"/>
                      <a:alpha val="710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entury Gothic" pitchFamily="34" charset="0"/>
                <a:cs typeface="Arial" pitchFamily="34" charset="0"/>
              </a:rPr>
              <a:t>BaSE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916620" y="3909706"/>
            <a:ext cx="20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Provides recommendations and  guidance on the roles of Adult Basic Education in the Workforce System. </a:t>
            </a:r>
            <a:endParaRPr lang="en-US" sz="1100" dirty="0"/>
          </a:p>
        </p:txBody>
      </p:sp>
      <p:sp>
        <p:nvSpPr>
          <p:cNvPr id="1024" name="TextBox 1023"/>
          <p:cNvSpPr txBox="1"/>
          <p:nvPr/>
        </p:nvSpPr>
        <p:spPr>
          <a:xfrm>
            <a:off x="4083111" y="4379065"/>
            <a:ext cx="26100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Directs </a:t>
            </a:r>
            <a:r>
              <a:rPr lang="en-US" sz="1100" dirty="0"/>
              <a:t>and </a:t>
            </a:r>
            <a:r>
              <a:rPr lang="en-US" sz="1100" dirty="0" smtClean="0"/>
              <a:t>manages </a:t>
            </a:r>
            <a:r>
              <a:rPr lang="en-US" sz="1100" dirty="0"/>
              <a:t>the activities, as well as, development of financial policies and budgets of PacMtn WDC. </a:t>
            </a:r>
          </a:p>
        </p:txBody>
      </p:sp>
      <p:sp>
        <p:nvSpPr>
          <p:cNvPr id="1034" name="TextBox 1033"/>
          <p:cNvSpPr txBox="1"/>
          <p:nvPr/>
        </p:nvSpPr>
        <p:spPr>
          <a:xfrm>
            <a:off x="179012" y="3401874"/>
            <a:ext cx="205761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</a:t>
            </a:r>
            <a:r>
              <a:rPr lang="en-US" sz="1100" dirty="0" smtClean="0"/>
              <a:t>rovides guidance on  initiatives </a:t>
            </a:r>
            <a:r>
              <a:rPr lang="en-US" sz="1100" dirty="0"/>
              <a:t>specific to industry and employer services </a:t>
            </a:r>
            <a:r>
              <a:rPr lang="en-US" sz="1100" dirty="0" smtClean="0"/>
              <a:t>related </a:t>
            </a:r>
            <a:r>
              <a:rPr lang="en-US" sz="1100" dirty="0"/>
              <a:t>to </a:t>
            </a:r>
            <a:r>
              <a:rPr lang="en-US" sz="1100" dirty="0" smtClean="0"/>
              <a:t>One-Stop and targeted populations and </a:t>
            </a:r>
            <a:r>
              <a:rPr lang="en-US" sz="1100" dirty="0"/>
              <a:t>focus on continuous improvement to accomplish </a:t>
            </a:r>
            <a:r>
              <a:rPr lang="en-US" sz="1100" dirty="0" smtClean="0"/>
              <a:t>fundamental </a:t>
            </a:r>
            <a:r>
              <a:rPr lang="en-US" sz="1100" dirty="0"/>
              <a:t>goals for the region’s workforce </a:t>
            </a:r>
            <a:r>
              <a:rPr lang="en-US" sz="1100" dirty="0" smtClean="0"/>
              <a:t>system</a:t>
            </a:r>
            <a:endParaRPr lang="en-US" sz="11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743097" y="796882"/>
            <a:ext cx="0" cy="474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4356679" y="803187"/>
            <a:ext cx="0" cy="474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682755"/>
              </p:ext>
            </p:extLst>
          </p:nvPr>
        </p:nvGraphicFramePr>
        <p:xfrm>
          <a:off x="857251" y="104776"/>
          <a:ext cx="7467600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7200900" imgH="5486361" progId="Acrobat.Document.11">
                  <p:embed/>
                </p:oleObj>
              </mc:Choice>
              <mc:Fallback>
                <p:oleObj name="Acrobat Document" r:id="rId3" imgW="7200900" imgH="5486361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7251" y="104776"/>
                        <a:ext cx="7467600" cy="493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0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56469"/>
              </p:ext>
            </p:extLst>
          </p:nvPr>
        </p:nvGraphicFramePr>
        <p:xfrm>
          <a:off x="112739" y="0"/>
          <a:ext cx="9031261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Acrobat Document" r:id="rId3" imgW="10063800" imgH="7763400" progId="AcroExch.Document.DC">
                  <p:embed/>
                </p:oleObj>
              </mc:Choice>
              <mc:Fallback>
                <p:oleObj name="Acrobat Document" r:id="rId3" imgW="10063800" imgH="7763400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39" y="0"/>
                        <a:ext cx="9031261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28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Industry Sectors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2237" y="1200151"/>
            <a:ext cx="8622581" cy="356711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In late 2012 PacMtn published the Industry Cluster Study identifying the 6 top regional sectors.  In 2015 the sectors were updated and a complete review will occur in 2019.</a:t>
            </a:r>
          </a:p>
          <a:p>
            <a:pPr marL="0" indent="0">
              <a:buNone/>
            </a:pP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://pacmtn.org/regional-sectors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E0D6-A742-F043-AA96-9FF7581873FA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 dirty="0"/>
          </a:p>
        </p:txBody>
      </p:sp>
      <p:pic>
        <p:nvPicPr>
          <p:cNvPr id="3074" name="Picture 2" descr="S:\Public Relations\Marketing\Graphics (for Adobe-based files)\Gear Graphics\Gea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72" y="3178081"/>
            <a:ext cx="1371604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Public Relations\Marketing\Graphics (for Adobe-based files)\Gear Graphics\Gea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14" y="3178081"/>
            <a:ext cx="1371604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Public Relations\Marketing\Graphics (for Adobe-based files)\Gear Graphics\Gear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3143249"/>
            <a:ext cx="1371604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S:\Public Relations\Marketing\Graphics (for Adobe-based files)\Gear Graphics\Gear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50" y="3167632"/>
            <a:ext cx="1322836" cy="1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Public Relations\Marketing\Graphics (for Adobe-based files)\Gear Graphics\Gear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84" y="3143249"/>
            <a:ext cx="1371604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:\Public Relations\Marketing\Graphics (for Adobe-based files)\Gear Graphics\Gear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88" y="3143249"/>
            <a:ext cx="1371604" cy="13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236" y="2962636"/>
            <a:ext cx="1125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IT &amp; Telecom</a:t>
            </a:r>
            <a:endParaRPr lang="en-US" sz="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3871" y="2955495"/>
            <a:ext cx="19159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Chemicals &amp; Plastics Manufacturing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29119" y="2952187"/>
            <a:ext cx="12410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Tourism &amp; Recreation</a:t>
            </a:r>
            <a:endParaRPr lang="en-US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94758" y="2952187"/>
            <a:ext cx="9909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Food Production</a:t>
            </a:r>
            <a:endParaRPr lang="en-US" sz="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44227" y="2962636"/>
            <a:ext cx="7521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Life Science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46952" y="2952187"/>
            <a:ext cx="2101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Wood Products &amp; Paper Manufacturing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4852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Take a 10 min break…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695452" y="1562100"/>
            <a:ext cx="5715001" cy="2295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When you return please share one surprising thing you learned in the first half of the </a:t>
            </a:r>
            <a:r>
              <a:rPr lang="en-US" b="1" dirty="0"/>
              <a:t>O</a:t>
            </a:r>
            <a:r>
              <a:rPr lang="en-US" b="1" dirty="0" smtClean="0"/>
              <a:t>rientation.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3F9-31F0-EF45-8EC2-C4F44BE0113C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6375"/>
            <a:ext cx="7683826" cy="508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WDC Board Overview	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14325" y="714375"/>
            <a:ext cx="8420100" cy="37410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Board Composition – 26 member seats, All approved by the Consortium</a:t>
            </a:r>
          </a:p>
          <a:p>
            <a:pPr lvl="1"/>
            <a:r>
              <a:rPr lang="en-US" sz="1800" b="1" dirty="0" smtClean="0"/>
              <a:t>15 local business leaders--3 per county</a:t>
            </a:r>
          </a:p>
          <a:p>
            <a:pPr lvl="1"/>
            <a:r>
              <a:rPr lang="en-US" sz="1800" b="1" dirty="0" smtClean="0"/>
              <a:t>Labor, Apprenticeship, State Employment Services</a:t>
            </a:r>
          </a:p>
          <a:p>
            <a:pPr lvl="1"/>
            <a:r>
              <a:rPr lang="en-US" sz="1800" b="1" dirty="0" smtClean="0"/>
              <a:t>Disability-based employment/Training</a:t>
            </a:r>
          </a:p>
          <a:p>
            <a:pPr lvl="1"/>
            <a:r>
              <a:rPr lang="en-US" sz="1800" b="1" dirty="0" smtClean="0"/>
              <a:t>Higher education and K-12</a:t>
            </a:r>
          </a:p>
          <a:p>
            <a:pPr lvl="1"/>
            <a:r>
              <a:rPr lang="en-US" sz="1800" b="1" dirty="0" smtClean="0"/>
              <a:t>Adult Education &amp; Literacy</a:t>
            </a:r>
          </a:p>
          <a:p>
            <a:pPr lvl="1"/>
            <a:r>
              <a:rPr lang="en-US" sz="1800" b="1" dirty="0" smtClean="0"/>
              <a:t>Community Based Organization</a:t>
            </a:r>
          </a:p>
          <a:p>
            <a:pPr marL="0" indent="0">
              <a:buNone/>
            </a:pPr>
            <a:r>
              <a:rPr lang="en-US" sz="1800" b="1" dirty="0" smtClean="0"/>
              <a:t>Job #1…Build a dynamic workforce and pipeline of talent for the economy</a:t>
            </a:r>
          </a:p>
          <a:p>
            <a:pPr lvl="1"/>
            <a:r>
              <a:rPr lang="en-US" sz="1800" b="1" dirty="0" smtClean="0"/>
              <a:t>Job creation &amp; retention</a:t>
            </a:r>
          </a:p>
          <a:p>
            <a:pPr lvl="1"/>
            <a:r>
              <a:rPr lang="en-US" sz="1800" b="1" dirty="0" smtClean="0"/>
              <a:t>Innovation and system evolution</a:t>
            </a:r>
          </a:p>
          <a:p>
            <a:pPr lvl="1"/>
            <a:r>
              <a:rPr lang="en-US" sz="1800" b="1" dirty="0" smtClean="0"/>
              <a:t>Cultivating new &amp; existing partnerships</a:t>
            </a:r>
          </a:p>
          <a:p>
            <a:pPr lvl="1"/>
            <a:r>
              <a:rPr lang="en-US" sz="1800" b="1" dirty="0" smtClean="0"/>
              <a:t>Performance &amp; accountability</a:t>
            </a:r>
          </a:p>
          <a:p>
            <a:pPr marL="457200" lvl="1" indent="0">
              <a:buNone/>
            </a:pP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3517" y="3062618"/>
            <a:ext cx="4924286" cy="98635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2018 Board Orientation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103" y="3621633"/>
            <a:ext cx="3360530" cy="69104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err="1" smtClean="0">
                <a:solidFill>
                  <a:srgbClr val="FFFFFF"/>
                </a:solidFill>
              </a:rPr>
              <a:t>Satsop</a:t>
            </a:r>
            <a:r>
              <a:rPr lang="en-US" sz="2400" dirty="0" smtClean="0">
                <a:solidFill>
                  <a:srgbClr val="FFFFFF"/>
                </a:solidFill>
              </a:rPr>
              <a:t> Business Park</a:t>
            </a:r>
          </a:p>
          <a:p>
            <a:pPr algn="l"/>
            <a:r>
              <a:rPr lang="en-US" sz="2400" dirty="0" smtClean="0">
                <a:solidFill>
                  <a:srgbClr val="FFFFFF"/>
                </a:solidFill>
              </a:rPr>
              <a:t>July 26, 2018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840478" y="4767263"/>
            <a:ext cx="3971932" cy="27384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Grays Harbor, Lewis, Mason, Pacific and Thurston Counties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89D52-F2F5-416C-9B7C-7816FDB06436}" type="datetime1">
              <a:rPr lang="en-US" smtClean="0">
                <a:solidFill>
                  <a:srgbClr val="FFFFFF"/>
                </a:solidFill>
              </a:rPr>
              <a:t>7/25/2018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E4F-A6B2-E94D-8CA0-7855D3F9DD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Formal Board Member Roles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97281"/>
            <a:ext cx="8229600" cy="34969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Stewardship of funds and reputation</a:t>
            </a:r>
          </a:p>
          <a:p>
            <a:r>
              <a:rPr lang="en-US" dirty="0" smtClean="0"/>
              <a:t>Community and interest advocacy for PacMtn programs and services</a:t>
            </a:r>
          </a:p>
          <a:p>
            <a:r>
              <a:rPr lang="en-US" dirty="0" smtClean="0"/>
              <a:t>Oversight of the CEO for management of the business, programs and services </a:t>
            </a:r>
          </a:p>
          <a:p>
            <a:r>
              <a:rPr lang="en-US" dirty="0" smtClean="0"/>
              <a:t>Active participation in 75% of Board and Committee meetings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3F9-31F0-EF45-8EC2-C4F44BE0113C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Member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Duty of Attention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Full participation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Practical inquiry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Duty of Allegiance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Address conflict of interest &amp; confidentiality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Printed policies for conflict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Attention to funding sources &amp; potential opportunities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Member Roles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b="1" dirty="0" smtClean="0"/>
              <a:t>Duty of Agreement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Federal, State &amp; Local laws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Mission, vision, values, services, policies &amp; programs</a:t>
            </a:r>
          </a:p>
          <a:p>
            <a:pPr marL="396875" lvl="1" indent="-396875">
              <a:buFont typeface="Arial" panose="020B0604020202020204" pitchFamily="34" charset="0"/>
              <a:buChar char="•"/>
            </a:pPr>
            <a:r>
              <a:rPr lang="en-US" sz="3500" b="1" dirty="0" smtClean="0"/>
              <a:t>Other Duties</a:t>
            </a:r>
          </a:p>
          <a:p>
            <a:pPr marL="396875" lvl="1" indent="0">
              <a:buFont typeface="Arial" panose="020B0604020202020204" pitchFamily="34" charset="0"/>
              <a:buChar char="•"/>
            </a:pPr>
            <a:r>
              <a:rPr lang="en-US" dirty="0" smtClean="0"/>
              <a:t>  Records &amp; documents</a:t>
            </a:r>
          </a:p>
          <a:p>
            <a:pPr marL="396875" lvl="1" indent="0">
              <a:buFont typeface="Arial" panose="020B0604020202020204" pitchFamily="34" charset="0"/>
              <a:buChar char="•"/>
            </a:pPr>
            <a:r>
              <a:rPr lang="en-US" dirty="0" smtClean="0"/>
              <a:t>  Fiscal controls &amp; documents</a:t>
            </a:r>
          </a:p>
          <a:p>
            <a:pPr marL="396875" lvl="1" indent="0">
              <a:buFont typeface="Arial" panose="020B0604020202020204" pitchFamily="34" charset="0"/>
              <a:buChar char="•"/>
            </a:pPr>
            <a:r>
              <a:rPr lang="en-US" dirty="0" smtClean="0"/>
              <a:t>  Accountable solicitation &amp; engagement</a:t>
            </a:r>
          </a:p>
          <a:p>
            <a:pPr marL="396875" lvl="1" indent="0">
              <a:buFont typeface="Arial" panose="020B0604020202020204" pitchFamily="34" charset="0"/>
              <a:buChar char="•"/>
            </a:pPr>
            <a:r>
              <a:rPr lang="en-US" dirty="0" smtClean="0"/>
              <a:t>  Safeguarding</a:t>
            </a:r>
          </a:p>
          <a:p>
            <a:pPr marL="396875" lvl="1" indent="-396875">
              <a:buFont typeface="Arial" panose="020B0604020202020204" pitchFamily="34" charset="0"/>
              <a:buChar char="•"/>
            </a:pPr>
            <a:endParaRPr lang="en-US" sz="3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Member Expectations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24129"/>
            <a:ext cx="8229600" cy="3570097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Strategic support &amp; expertise to shape the workforce development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Engender community support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Create a positive governance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Be a thought leader and visionary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Understand skills needed for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jobs and the requirements for well trained workforce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Business representatives ready to represent and speak </a:t>
            </a:r>
            <a:r>
              <a:rPr lang="en-US" sz="2400" dirty="0"/>
              <a:t>to </a:t>
            </a:r>
            <a:r>
              <a:rPr lang="en-US" sz="2400" dirty="0" smtClean="0"/>
              <a:t>regional cluster and industry trends and needs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46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Member Expectations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62027"/>
            <a:ext cx="8353426" cy="3651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n-US" sz="2200" dirty="0" smtClean="0"/>
              <a:t>Be prepared for Board meetings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n-US" sz="2200" dirty="0" smtClean="0"/>
              <a:t>Build relationships that contribute to effective decision making with other Board members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n-US" sz="2200" dirty="0" smtClean="0"/>
              <a:t>Act and vote on behalf of the long term interests of regional employers, labor force and the community – not on the interest of a single constituency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n-US" sz="2200" dirty="0" smtClean="0"/>
              <a:t>Understand and observe the roles of the WDC, staff, One Stop Operator, service providers and the Consortiu</a:t>
            </a:r>
            <a:r>
              <a:rPr lang="en-US" sz="2200" dirty="0"/>
              <a:t>m</a:t>
            </a:r>
            <a:endParaRPr lang="en-US" sz="2200" dirty="0" smtClean="0"/>
          </a:p>
          <a:p>
            <a:pPr marL="457200" indent="-457200">
              <a:lnSpc>
                <a:spcPct val="110000"/>
              </a:lnSpc>
              <a:buFont typeface="+mj-lt"/>
              <a:buAutoNum type="arabicPeriod" startAt="6"/>
            </a:pPr>
            <a:r>
              <a:rPr lang="en-US" sz="2200" dirty="0" smtClean="0"/>
              <a:t>Focus on policy elements, not operational and staff level details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Board Member Expectations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11"/>
            </a:pPr>
            <a:r>
              <a:rPr lang="en-US" sz="2400" dirty="0" smtClean="0"/>
              <a:t>Stay up-to-date on existing and current workforce concerns and PacMtn activities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400" dirty="0" smtClean="0"/>
              <a:t>Attend and actively participate in 75% of scheduled Board and Committee meetings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400" dirty="0" smtClean="0"/>
              <a:t>Act as an ambassador of the workforce system in community and business groups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400" dirty="0" smtClean="0"/>
              <a:t>Utilize business and partner resources of the local WorkSource</a:t>
            </a:r>
          </a:p>
          <a:p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23F9-31F0-EF45-8EC2-C4F44BE0113C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Fiscal Accountabilities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7748"/>
            <a:ext cx="8229600" cy="3533242"/>
          </a:xfrm>
        </p:spPr>
        <p:txBody>
          <a:bodyPr>
            <a:normAutofit/>
          </a:bodyPr>
          <a:lstStyle/>
          <a:p>
            <a:r>
              <a:rPr lang="en-US" sz="2400" dirty="0"/>
              <a:t>501c3 </a:t>
            </a:r>
            <a:r>
              <a:rPr lang="en-US" sz="2400" dirty="0" smtClean="0"/>
              <a:t>community non-profit with full transparency</a:t>
            </a:r>
            <a:endParaRPr lang="en-US" sz="2400" dirty="0"/>
          </a:p>
          <a:p>
            <a:r>
              <a:rPr lang="en-US" sz="2400" dirty="0" smtClean="0"/>
              <a:t>Oversight of PacMtn budget</a:t>
            </a:r>
          </a:p>
          <a:p>
            <a:r>
              <a:rPr lang="en-US" sz="2400" dirty="0" smtClean="0"/>
              <a:t>Monitor organization’s financial health</a:t>
            </a:r>
          </a:p>
          <a:p>
            <a:r>
              <a:rPr lang="en-US" sz="2400" dirty="0" smtClean="0"/>
              <a:t>Ensure review of audit of financial results</a:t>
            </a:r>
          </a:p>
          <a:p>
            <a:r>
              <a:rPr lang="en-US" sz="2400" dirty="0" smtClean="0"/>
              <a:t>Ensure management files IRS 990s </a:t>
            </a:r>
          </a:p>
          <a:p>
            <a:r>
              <a:rPr lang="en-US" sz="2400" dirty="0" smtClean="0"/>
              <a:t>Ensure key risks are identified and managed</a:t>
            </a:r>
          </a:p>
          <a:p>
            <a:r>
              <a:rPr lang="en-US" sz="2400" dirty="0" smtClean="0"/>
              <a:t>Ensure applicable legal polices are in place and enforced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17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Fiscal Information</a:t>
            </a:r>
            <a:endParaRPr lang="en-US" dirty="0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2" y="36950"/>
            <a:ext cx="5495924" cy="501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5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Fiscal Information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1229"/>
            <a:ext cx="5229225" cy="49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525589" y="1200151"/>
            <a:ext cx="7618412" cy="339407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08665"/>
              </p:ext>
            </p:extLst>
          </p:nvPr>
        </p:nvGraphicFramePr>
        <p:xfrm>
          <a:off x="419101" y="1"/>
          <a:ext cx="8286750" cy="5030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Acrobat Document" r:id="rId3" imgW="9601200" imgH="5829107" progId="Acrobat.Document.11">
                  <p:embed/>
                </p:oleObj>
              </mc:Choice>
              <mc:Fallback>
                <p:oleObj name="Acrobat Document" r:id="rId3" imgW="9601200" imgH="582910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1" y="1"/>
                        <a:ext cx="8286750" cy="5030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79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3" y="206375"/>
            <a:ext cx="7664286" cy="646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Orientation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information about PacMtn &amp; the workforce system so Members can function as effective WDC Board members</a:t>
            </a:r>
          </a:p>
          <a:p>
            <a:r>
              <a:rPr lang="en-US" dirty="0" smtClean="0"/>
              <a:t>Answer lingering questions </a:t>
            </a:r>
          </a:p>
          <a:p>
            <a:r>
              <a:rPr lang="en-US" dirty="0" smtClean="0"/>
              <a:t>Deepen relationship with other Board Members and staff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8373-5212-5146-8A0B-8F3DDB0DB293}" type="datetime1">
              <a:rPr lang="en-US" smtClean="0"/>
              <a:t>7/25/2018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17B4-1C2D-D74D-83C0-4825F1778D59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83160" y="781050"/>
            <a:ext cx="7618697" cy="2695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Want Additional Information?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 smtClean="0">
                <a:hlinkClick r:id="rId2"/>
              </a:rPr>
              <a:t>www.PacMtn.org</a:t>
            </a:r>
            <a:endParaRPr lang="en-US" sz="4400" dirty="0" smtClean="0"/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759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7758"/>
            <a:ext cx="8420100" cy="646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for Further Consideration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burning question yet remains?</a:t>
            </a:r>
          </a:p>
          <a:p>
            <a:r>
              <a:rPr lang="en-US" dirty="0" smtClean="0"/>
              <a:t>What additional activity would you consider, if you had more information?</a:t>
            </a:r>
          </a:p>
          <a:p>
            <a:r>
              <a:rPr lang="en-US" dirty="0"/>
              <a:t>What is the single most important thing for a new Board Member to understand?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E0D6-A742-F043-AA96-9FF7581873FA}" type="datetime1">
              <a:rPr lang="en-US" smtClean="0"/>
              <a:pPr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8"/>
            <a:ext cx="8534400" cy="646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for Further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will you apply today’s learning?</a:t>
            </a:r>
          </a:p>
          <a:p>
            <a:r>
              <a:rPr lang="en-US" dirty="0"/>
              <a:t>What PacMtn staff person, project or activity would you like to spend an additional hour focused upon?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9EAE-7315-F148-A8E7-9C42679EF8F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Pacific Mountain Workforce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2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7CAB-059E-8645-8793-AC9B18ECCE93}" type="datetime1">
              <a:rPr lang="en-US" smtClean="0"/>
              <a:t>7/25/2018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8104" y="1009499"/>
            <a:ext cx="7618697" cy="358472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PacMtn organizational structure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Recognize the purpose of Board and each 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committee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and task force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Overview PacMtn’s budget process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Exhibit knowledge of current workforce issues facing the PacMtn region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Familiarity with PacMtn programs &amp; services</a:t>
            </a:r>
            <a:endParaRPr lang="en-US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Specific Learning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</p:spPr>
        <p:txBody>
          <a:bodyPr/>
          <a:lstStyle/>
          <a:p>
            <a:fld id="{632BFBB2-9BF4-AE41-B67F-87749470D31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05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7650" y="206376"/>
            <a:ext cx="7962900" cy="746125"/>
          </a:xfrm>
        </p:spPr>
        <p:txBody>
          <a:bodyPr>
            <a:noAutofit/>
          </a:bodyPr>
          <a:lstStyle/>
          <a:p>
            <a:r>
              <a:rPr lang="en-US" sz="3600" dirty="0" smtClean="0"/>
              <a:t>Longstanding Workforce Commitment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47725" y="1171576"/>
            <a:ext cx="7562850" cy="35179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Manpower</a:t>
            </a:r>
            <a:r>
              <a:rPr lang="en-US" dirty="0" smtClean="0">
                <a:solidFill>
                  <a:schemeClr val="tx1"/>
                </a:solidFill>
              </a:rPr>
              <a:t> (aimed at larger cities)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CETA</a:t>
            </a:r>
            <a:r>
              <a:rPr lang="en-US" dirty="0" smtClean="0">
                <a:solidFill>
                  <a:schemeClr val="tx1"/>
                </a:solidFill>
              </a:rPr>
              <a:t> (Comprehensive Employment &amp; Training Act)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JTPA</a:t>
            </a:r>
            <a:r>
              <a:rPr lang="en-US" dirty="0" smtClean="0">
                <a:solidFill>
                  <a:schemeClr val="tx1"/>
                </a:solidFill>
              </a:rPr>
              <a:t> (Job Training Partnership Act, 1982)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WIA</a:t>
            </a:r>
            <a:r>
              <a:rPr lang="en-US" dirty="0" smtClean="0">
                <a:solidFill>
                  <a:schemeClr val="tx1"/>
                </a:solidFill>
              </a:rPr>
              <a:t> (Workforce Investment Act, 1998)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WIOA</a:t>
            </a:r>
            <a:r>
              <a:rPr lang="en-US" dirty="0" smtClean="0">
                <a:solidFill>
                  <a:schemeClr val="tx1"/>
                </a:solidFill>
              </a:rPr>
              <a:t> (Workforce Innovation &amp; Opportunity Act, 2014)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1CA4-C85A-B74B-86C0-4FD913EDFF52}" type="datetime1">
              <a:rPr lang="en-US" smtClean="0"/>
              <a:t>7/25/2018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Pacific Mountain Workforce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FBB2-9BF4-AE41-B67F-87749470D3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5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2" y="4767264"/>
            <a:ext cx="708596" cy="274637"/>
          </a:xfrm>
        </p:spPr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fld id="{632BFBB2-9BF4-AE41-B67F-87749470D31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975" y="123825"/>
            <a:ext cx="7919020" cy="464343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3" name="TextBox 12"/>
          <p:cNvSpPr txBox="1"/>
          <p:nvPr/>
        </p:nvSpPr>
        <p:spPr>
          <a:xfrm>
            <a:off x="7753349" y="3656915"/>
            <a:ext cx="1038226" cy="369332"/>
          </a:xfrm>
          <a:prstGeom prst="rect">
            <a:avLst/>
          </a:prstGeom>
          <a:solidFill>
            <a:srgbClr val="FF0000"/>
          </a:solidFill>
          <a:ln>
            <a:solidFill>
              <a:srgbClr val="BE1E2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PacMtn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900987" y="3190875"/>
            <a:ext cx="409575" cy="466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4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Workforce Development Councils (WDC)</a:t>
            </a:r>
            <a:endParaRPr lang="en-US" sz="3200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6" y="933450"/>
            <a:ext cx="6305550" cy="41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05150"/>
                </a:solidFill>
              </a:defRPr>
            </a:lvl1pPr>
          </a:lstStyle>
          <a:p>
            <a:fld id="{632BFBB2-9BF4-AE41-B67F-87749470D3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95250"/>
            <a:ext cx="6515100" cy="4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738563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en-US" sz="1500" b="1" dirty="0"/>
              <a:t>Local </a:t>
            </a:r>
            <a:r>
              <a:rPr lang="en-US" sz="1500" b="1" dirty="0" smtClean="0"/>
              <a:t>plan</a:t>
            </a:r>
            <a:r>
              <a:rPr lang="en-US" sz="1500" dirty="0" smtClean="0"/>
              <a:t>…develop </a:t>
            </a:r>
            <a:r>
              <a:rPr lang="en-US" sz="1500" dirty="0"/>
              <a:t>and submit a local plan to the </a:t>
            </a:r>
            <a:r>
              <a:rPr lang="en-US" sz="1500" dirty="0" smtClean="0"/>
              <a:t>Governor</a:t>
            </a:r>
            <a:endParaRPr lang="en-US" sz="1500" dirty="0"/>
          </a:p>
          <a:p>
            <a:pPr>
              <a:buFont typeface="+mj-lt"/>
              <a:buAutoNum type="arabicPeriod"/>
            </a:pPr>
            <a:r>
              <a:rPr lang="en-US" sz="1500" b="1" dirty="0" smtClean="0"/>
              <a:t>Workforce </a:t>
            </a:r>
            <a:r>
              <a:rPr lang="en-US" sz="1500" b="1" dirty="0"/>
              <a:t>research and regional labor market </a:t>
            </a:r>
            <a:r>
              <a:rPr lang="en-US" sz="1500" b="1" dirty="0" smtClean="0"/>
              <a:t>analysis</a:t>
            </a:r>
            <a:r>
              <a:rPr lang="en-US" sz="1500" dirty="0" smtClean="0"/>
              <a:t>…carry </a:t>
            </a:r>
            <a:r>
              <a:rPr lang="en-US" sz="1500" dirty="0"/>
              <a:t>out analyses of the economic conditions </a:t>
            </a:r>
            <a:r>
              <a:rPr lang="en-US" sz="1500" dirty="0" smtClean="0"/>
              <a:t>in </a:t>
            </a:r>
            <a:r>
              <a:rPr lang="en-US" sz="1500" dirty="0"/>
              <a:t>the </a:t>
            </a:r>
            <a:r>
              <a:rPr lang="en-US" sz="1500" dirty="0" smtClean="0"/>
              <a:t>region, assist </a:t>
            </a:r>
            <a:r>
              <a:rPr lang="en-US" sz="1500" dirty="0"/>
              <a:t>the Governor in developing the statewide workforce and labor market information </a:t>
            </a:r>
            <a:r>
              <a:rPr lang="en-US" sz="1500" dirty="0" smtClean="0"/>
              <a:t>system, conduct other </a:t>
            </a:r>
            <a:r>
              <a:rPr lang="en-US" sz="1500" dirty="0"/>
              <a:t>research, data collection, and </a:t>
            </a:r>
            <a:r>
              <a:rPr lang="en-US" sz="1500" dirty="0" smtClean="0"/>
              <a:t>analysis</a:t>
            </a:r>
            <a:endParaRPr lang="en-US" sz="1500" dirty="0"/>
          </a:p>
          <a:p>
            <a:pPr>
              <a:buFont typeface="+mj-lt"/>
              <a:buAutoNum type="arabicPeriod"/>
            </a:pPr>
            <a:r>
              <a:rPr lang="en-US" sz="1500" b="1" dirty="0" smtClean="0"/>
              <a:t>Convening</a:t>
            </a:r>
            <a:r>
              <a:rPr lang="en-US" sz="1500" b="1" dirty="0"/>
              <a:t>, brokering, </a:t>
            </a:r>
            <a:r>
              <a:rPr lang="en-US" sz="1500" b="1" dirty="0" smtClean="0"/>
              <a:t>leveraging</a:t>
            </a:r>
            <a:r>
              <a:rPr lang="en-US" sz="1500" dirty="0" smtClean="0"/>
              <a:t>…convene </a:t>
            </a:r>
            <a:r>
              <a:rPr lang="en-US" sz="1500" dirty="0"/>
              <a:t>local workforce development system stakeholders to assist in the development of the local plan </a:t>
            </a:r>
            <a:r>
              <a:rPr lang="en-US" sz="1500" dirty="0" smtClean="0"/>
              <a:t>to carry </a:t>
            </a:r>
            <a:r>
              <a:rPr lang="en-US" sz="1500" dirty="0"/>
              <a:t>out the </a:t>
            </a:r>
            <a:r>
              <a:rPr lang="en-US" sz="1500" dirty="0" smtClean="0"/>
              <a:t>functions</a:t>
            </a:r>
            <a:endParaRPr lang="en-US" sz="1500" dirty="0"/>
          </a:p>
          <a:p>
            <a:pPr>
              <a:buFont typeface="+mj-lt"/>
              <a:buAutoNum type="arabicPeriod"/>
            </a:pPr>
            <a:r>
              <a:rPr lang="en-US" sz="1500" b="1" dirty="0" smtClean="0"/>
              <a:t>Employer engagement</a:t>
            </a:r>
            <a:r>
              <a:rPr lang="en-US" sz="1500" dirty="0" smtClean="0"/>
              <a:t>…lead </a:t>
            </a:r>
            <a:r>
              <a:rPr lang="en-US" sz="1500" dirty="0"/>
              <a:t>efforts to engage with a diverse range of </a:t>
            </a:r>
            <a:r>
              <a:rPr lang="en-US" sz="1500" dirty="0" smtClean="0"/>
              <a:t>employers to </a:t>
            </a:r>
            <a:r>
              <a:rPr lang="en-US" sz="1500" dirty="0"/>
              <a:t>promote business </a:t>
            </a:r>
            <a:r>
              <a:rPr lang="en-US" sz="1500" dirty="0" smtClean="0"/>
              <a:t>representation, to </a:t>
            </a:r>
            <a:r>
              <a:rPr lang="en-US" sz="1500" dirty="0"/>
              <a:t>develop effective linkages with </a:t>
            </a:r>
            <a:r>
              <a:rPr lang="en-US" sz="1500" dirty="0" smtClean="0"/>
              <a:t>employers, to </a:t>
            </a:r>
            <a:r>
              <a:rPr lang="en-US" sz="1500" dirty="0"/>
              <a:t>ensure that workforce investment activities meet the needs of employers and support economic </a:t>
            </a:r>
            <a:r>
              <a:rPr lang="en-US" sz="1500" dirty="0" smtClean="0"/>
              <a:t>growth and </a:t>
            </a:r>
            <a:r>
              <a:rPr lang="en-US" sz="1500" dirty="0"/>
              <a:t>develop and implement proven or promising strategies for meeting the employment and skill needs of workers and </a:t>
            </a:r>
            <a:r>
              <a:rPr lang="en-US" sz="1500" dirty="0" smtClean="0"/>
              <a:t>employers</a:t>
            </a:r>
            <a:endParaRPr lang="en-US" sz="1500" dirty="0"/>
          </a:p>
          <a:p>
            <a:pPr lvl="0">
              <a:buFont typeface="+mj-lt"/>
              <a:buAutoNum type="arabicPeriod"/>
            </a:pPr>
            <a:r>
              <a:rPr lang="en-US" sz="1500" b="1" dirty="0" smtClean="0"/>
              <a:t>Career </a:t>
            </a:r>
            <a:r>
              <a:rPr lang="en-US" sz="1500" b="1" dirty="0"/>
              <a:t>pathways </a:t>
            </a:r>
            <a:r>
              <a:rPr lang="en-US" sz="1500" b="1" dirty="0" smtClean="0"/>
              <a:t>development</a:t>
            </a:r>
            <a:r>
              <a:rPr lang="en-US" sz="1500" dirty="0" smtClean="0"/>
              <a:t>…lead </a:t>
            </a:r>
            <a:r>
              <a:rPr lang="en-US" sz="1500" dirty="0"/>
              <a:t>efforts </a:t>
            </a:r>
            <a:r>
              <a:rPr lang="en-US" sz="1500" dirty="0" smtClean="0"/>
              <a:t>to </a:t>
            </a:r>
            <a:r>
              <a:rPr lang="en-US" sz="1500" dirty="0"/>
              <a:t>develop and implement career </a:t>
            </a:r>
            <a:r>
              <a:rPr lang="en-US" sz="1500" dirty="0" smtClean="0"/>
              <a:t>pathways</a:t>
            </a:r>
            <a:endParaRPr lang="en-US" sz="1500" dirty="0"/>
          </a:p>
          <a:p>
            <a:pPr lvl="0">
              <a:buFont typeface="+mj-lt"/>
              <a:buAutoNum type="arabicPeriod"/>
            </a:pPr>
            <a:r>
              <a:rPr lang="en-US" sz="1500" b="1" dirty="0" smtClean="0"/>
              <a:t>Proven </a:t>
            </a:r>
            <a:r>
              <a:rPr lang="en-US" sz="1500" b="1" dirty="0"/>
              <a:t>and promising </a:t>
            </a:r>
            <a:r>
              <a:rPr lang="en-US" sz="1500" b="1" dirty="0" smtClean="0"/>
              <a:t>practices</a:t>
            </a:r>
            <a:r>
              <a:rPr lang="en-US" sz="1500" dirty="0" smtClean="0"/>
              <a:t>…lead </a:t>
            </a:r>
            <a:r>
              <a:rPr lang="en-US" sz="1500" dirty="0"/>
              <a:t>efforts </a:t>
            </a:r>
            <a:r>
              <a:rPr lang="en-US" sz="1500" dirty="0" smtClean="0"/>
              <a:t>to </a:t>
            </a:r>
            <a:r>
              <a:rPr lang="en-US" sz="1500" dirty="0"/>
              <a:t>identify and promote proven and promising strategies and </a:t>
            </a:r>
            <a:r>
              <a:rPr lang="en-US" sz="1500" dirty="0" smtClean="0"/>
              <a:t>initiatives…identify </a:t>
            </a:r>
            <a:r>
              <a:rPr lang="en-US" sz="1500" dirty="0"/>
              <a:t>and disseminate information on proven and promising practices 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WIOA 13  Section 107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47311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CHI">
      <a:dk1>
        <a:srgbClr val="002398"/>
      </a:dk1>
      <a:lt1>
        <a:sysClr val="window" lastClr="FFFFFF"/>
      </a:lt1>
      <a:dk2>
        <a:srgbClr val="64A70B"/>
      </a:dk2>
      <a:lt2>
        <a:srgbClr val="59CBE8"/>
      </a:lt2>
      <a:accent1>
        <a:srgbClr val="0097A9"/>
      </a:accent1>
      <a:accent2>
        <a:srgbClr val="FF6A39"/>
      </a:accent2>
      <a:accent3>
        <a:srgbClr val="F2A959"/>
      </a:accent3>
      <a:accent4>
        <a:srgbClr val="8246AF"/>
      </a:accent4>
      <a:accent5>
        <a:srgbClr val="97999B"/>
      </a:accent5>
      <a:accent6>
        <a:srgbClr val="53565A"/>
      </a:accent6>
      <a:hlink>
        <a:srgbClr val="002398"/>
      </a:hlink>
      <a:folHlink>
        <a:srgbClr val="E1523D"/>
      </a:folHlink>
    </a:clrScheme>
    <a:fontScheme name="PacMtn Theme">
      <a:majorFont>
        <a:latin typeface="Leelawadee UI"/>
        <a:ea typeface=""/>
        <a:cs typeface=""/>
      </a:majorFont>
      <a:minorFont>
        <a:latin typeface="Leelawade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cMtn Theme">
      <a:majorFont>
        <a:latin typeface="Leelawadee UI"/>
        <a:ea typeface=""/>
        <a:cs typeface=""/>
      </a:majorFont>
      <a:minorFont>
        <a:latin typeface="Leelawade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cMtn Theme">
      <a:majorFont>
        <a:latin typeface="Leelawadee UI"/>
        <a:ea typeface=""/>
        <a:cs typeface=""/>
      </a:majorFont>
      <a:minorFont>
        <a:latin typeface="Leelawade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</Template>
  <TotalTime>2441</TotalTime>
  <Words>1473</Words>
  <Application>Microsoft Office PowerPoint</Application>
  <PresentationFormat>On-screen Show (16:9)</PresentationFormat>
  <Paragraphs>206</Paragraphs>
  <Slides>32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Presentation-Template</vt:lpstr>
      <vt:lpstr>Custom Design</vt:lpstr>
      <vt:lpstr>1_Custom Design</vt:lpstr>
      <vt:lpstr>Acrobat Document</vt:lpstr>
      <vt:lpstr>Welcome &amp; Introductions</vt:lpstr>
      <vt:lpstr>2018 Board Orientation</vt:lpstr>
      <vt:lpstr>Purpose of Orientation</vt:lpstr>
      <vt:lpstr>Specific Learning </vt:lpstr>
      <vt:lpstr>Longstanding Workforce Commitment</vt:lpstr>
      <vt:lpstr>PowerPoint Presentation</vt:lpstr>
      <vt:lpstr>Workforce Development Councils (WDC)</vt:lpstr>
      <vt:lpstr>PowerPoint Presentation</vt:lpstr>
      <vt:lpstr>WIOA 13  Section 107</vt:lpstr>
      <vt:lpstr>Functions continued</vt:lpstr>
      <vt:lpstr>Our Mission &amp; Vision </vt:lpstr>
      <vt:lpstr>Values</vt:lpstr>
      <vt:lpstr>Elevator Speech</vt:lpstr>
      <vt:lpstr>PowerPoint Presentation</vt:lpstr>
      <vt:lpstr>PowerPoint Presentation</vt:lpstr>
      <vt:lpstr>PowerPoint Presentation</vt:lpstr>
      <vt:lpstr>Industry Sectors</vt:lpstr>
      <vt:lpstr>Take a 10 min break…</vt:lpstr>
      <vt:lpstr>WDC Board Overview </vt:lpstr>
      <vt:lpstr>Formal Board Member Roles</vt:lpstr>
      <vt:lpstr>Board Member Roles</vt:lpstr>
      <vt:lpstr>Board Member Roles </vt:lpstr>
      <vt:lpstr>Board Member Expectations</vt:lpstr>
      <vt:lpstr>Board Member Expectations </vt:lpstr>
      <vt:lpstr>Board Member Expectations </vt:lpstr>
      <vt:lpstr>Fiscal Accountabilities</vt:lpstr>
      <vt:lpstr>Fiscal Information</vt:lpstr>
      <vt:lpstr>Fiscal Information</vt:lpstr>
      <vt:lpstr>PowerPoint Presentation</vt:lpstr>
      <vt:lpstr>PowerPoint Presentation</vt:lpstr>
      <vt:lpstr>Questions for Further Consideration</vt:lpstr>
      <vt:lpstr>Questions for Further Consideration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</dc:title>
  <dc:creator>vwasman</dc:creator>
  <cp:lastModifiedBy>vwasman</cp:lastModifiedBy>
  <cp:revision>46</cp:revision>
  <cp:lastPrinted>2018-07-23T22:52:19Z</cp:lastPrinted>
  <dcterms:created xsi:type="dcterms:W3CDTF">2018-06-18T20:01:05Z</dcterms:created>
  <dcterms:modified xsi:type="dcterms:W3CDTF">2018-07-25T21:49:14Z</dcterms:modified>
</cp:coreProperties>
</file>