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3"/>
  </p:notesMasterIdLst>
  <p:handoutMasterIdLst>
    <p:handoutMasterId r:id="rId14"/>
  </p:handoutMasterIdLst>
  <p:sldIdLst>
    <p:sldId id="256" r:id="rId4"/>
    <p:sldId id="276" r:id="rId5"/>
    <p:sldId id="278" r:id="rId6"/>
    <p:sldId id="280" r:id="rId7"/>
    <p:sldId id="283" r:id="rId8"/>
    <p:sldId id="285" r:id="rId9"/>
    <p:sldId id="277" r:id="rId10"/>
    <p:sldId id="287" r:id="rId11"/>
    <p:sldId id="281" r:id="rId1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505150"/>
    <a:srgbClr val="BE1E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napToObjects="1">
      <p:cViewPr varScale="1">
        <p:scale>
          <a:sx n="109" d="100"/>
          <a:sy n="109" d="100"/>
        </p:scale>
        <p:origin x="-144" y="-6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F40F9-8487-4D25-82F3-8E19E8B06B1E}" type="doc">
      <dgm:prSet loTypeId="urn:microsoft.com/office/officeart/2005/8/layout/architecture" loCatId="hierarchy" qsTypeId="urn:microsoft.com/office/officeart/2005/8/quickstyle/simple1" qsCatId="simple" csTypeId="urn:microsoft.com/office/officeart/2005/8/colors/accent0_1" csCatId="mainScheme" phldr="1"/>
      <dgm:spPr/>
      <dgm:t>
        <a:bodyPr/>
        <a:lstStyle/>
        <a:p>
          <a:endParaRPr lang="en-US"/>
        </a:p>
      </dgm:t>
    </dgm:pt>
    <dgm:pt modelId="{6A4636C5-CD79-40E1-9882-2DE9805E5721}">
      <dgm:prSet/>
      <dgm:spPr/>
      <dgm:t>
        <a:bodyPr/>
        <a:lstStyle/>
        <a:p>
          <a:pPr rtl="0"/>
          <a:r>
            <a:rPr lang="en-US" dirty="0" smtClean="0"/>
            <a:t>Public Workforce System dislocated worker initiative designed to connect those in transition into high demand civilian employment; including both </a:t>
          </a:r>
          <a:r>
            <a:rPr lang="en-US" dirty="0" err="1" smtClean="0"/>
            <a:t>servicemembers</a:t>
          </a:r>
          <a:r>
            <a:rPr lang="en-US" dirty="0" smtClean="0"/>
            <a:t> and </a:t>
          </a:r>
          <a:r>
            <a:rPr lang="en-US" dirty="0" smtClean="0"/>
            <a:t>spouses</a:t>
          </a:r>
          <a:endParaRPr lang="en-US" dirty="0"/>
        </a:p>
      </dgm:t>
    </dgm:pt>
    <dgm:pt modelId="{0B90620E-ABC7-4F2C-B82E-4DFAD383A3D0}" type="parTrans" cxnId="{AD3D7DFF-3EAE-4315-8D6E-FFC428F8BAAA}">
      <dgm:prSet/>
      <dgm:spPr/>
      <dgm:t>
        <a:bodyPr/>
        <a:lstStyle/>
        <a:p>
          <a:endParaRPr lang="en-US"/>
        </a:p>
      </dgm:t>
    </dgm:pt>
    <dgm:pt modelId="{EEB44EBF-9A9E-4AFE-87C1-9CCCA727FBE0}" type="sibTrans" cxnId="{AD3D7DFF-3EAE-4315-8D6E-FFC428F8BAAA}">
      <dgm:prSet/>
      <dgm:spPr/>
      <dgm:t>
        <a:bodyPr/>
        <a:lstStyle/>
        <a:p>
          <a:endParaRPr lang="en-US"/>
        </a:p>
      </dgm:t>
    </dgm:pt>
    <dgm:pt modelId="{D17A7D1F-E858-409B-AEEE-FD93E4DCC8BA}">
      <dgm:prSet/>
      <dgm:spPr/>
      <dgm:t>
        <a:bodyPr/>
        <a:lstStyle/>
        <a:p>
          <a:pPr rtl="0"/>
          <a:r>
            <a:rPr lang="en-US" dirty="0" smtClean="0"/>
            <a:t>Counseling</a:t>
          </a:r>
          <a:endParaRPr lang="en-US" dirty="0"/>
        </a:p>
      </dgm:t>
    </dgm:pt>
    <dgm:pt modelId="{9F48B99F-508D-4AC1-A018-BFE7E54B0AA1}" type="parTrans" cxnId="{3485CF1C-BFD0-4BCE-B26F-BE0040378056}">
      <dgm:prSet/>
      <dgm:spPr/>
      <dgm:t>
        <a:bodyPr/>
        <a:lstStyle/>
        <a:p>
          <a:endParaRPr lang="en-US"/>
        </a:p>
      </dgm:t>
    </dgm:pt>
    <dgm:pt modelId="{19C3FDF1-81A2-4988-8A9F-5563EEE3E719}" type="sibTrans" cxnId="{3485CF1C-BFD0-4BCE-B26F-BE0040378056}">
      <dgm:prSet/>
      <dgm:spPr/>
      <dgm:t>
        <a:bodyPr/>
        <a:lstStyle/>
        <a:p>
          <a:endParaRPr lang="en-US"/>
        </a:p>
      </dgm:t>
    </dgm:pt>
    <dgm:pt modelId="{6BCDCE03-EF18-41AF-AD24-CAE025CF5F5D}">
      <dgm:prSet/>
      <dgm:spPr/>
      <dgm:t>
        <a:bodyPr/>
        <a:lstStyle/>
        <a:p>
          <a:pPr rtl="0"/>
          <a:r>
            <a:rPr lang="en-US" smtClean="0"/>
            <a:t>Training</a:t>
          </a:r>
          <a:endParaRPr lang="en-US"/>
        </a:p>
      </dgm:t>
    </dgm:pt>
    <dgm:pt modelId="{28563A74-09B7-4510-B43D-7DDBE7D85C12}" type="parTrans" cxnId="{0EEE3D8B-BC37-44F4-8A94-127633534DCB}">
      <dgm:prSet/>
      <dgm:spPr/>
      <dgm:t>
        <a:bodyPr/>
        <a:lstStyle/>
        <a:p>
          <a:endParaRPr lang="en-US"/>
        </a:p>
      </dgm:t>
    </dgm:pt>
    <dgm:pt modelId="{2D22C79A-1AC6-49B6-802D-0AB3C578D8AF}" type="sibTrans" cxnId="{0EEE3D8B-BC37-44F4-8A94-127633534DCB}">
      <dgm:prSet/>
      <dgm:spPr/>
      <dgm:t>
        <a:bodyPr/>
        <a:lstStyle/>
        <a:p>
          <a:endParaRPr lang="en-US"/>
        </a:p>
      </dgm:t>
    </dgm:pt>
    <dgm:pt modelId="{F1B1A6BF-BF4B-408F-B424-03254090FE19}">
      <dgm:prSet/>
      <dgm:spPr/>
      <dgm:t>
        <a:bodyPr/>
        <a:lstStyle/>
        <a:p>
          <a:pPr rtl="0"/>
          <a:r>
            <a:rPr lang="en-US" smtClean="0"/>
            <a:t>Placement</a:t>
          </a:r>
          <a:endParaRPr lang="en-US"/>
        </a:p>
      </dgm:t>
    </dgm:pt>
    <dgm:pt modelId="{A4604C1E-851E-471B-AC1E-538CB7709FD2}" type="parTrans" cxnId="{914A678C-DD97-4570-A56D-7E0ABF02B9A3}">
      <dgm:prSet/>
      <dgm:spPr/>
      <dgm:t>
        <a:bodyPr/>
        <a:lstStyle/>
        <a:p>
          <a:endParaRPr lang="en-US"/>
        </a:p>
      </dgm:t>
    </dgm:pt>
    <dgm:pt modelId="{233C0ECD-EDD5-442F-8C72-7A6C8957FEE5}" type="sibTrans" cxnId="{914A678C-DD97-4570-A56D-7E0ABF02B9A3}">
      <dgm:prSet/>
      <dgm:spPr/>
      <dgm:t>
        <a:bodyPr/>
        <a:lstStyle/>
        <a:p>
          <a:endParaRPr lang="en-US"/>
        </a:p>
      </dgm:t>
    </dgm:pt>
    <dgm:pt modelId="{6B786AC8-2283-414A-82CB-32B95D013A32}">
      <dgm:prSet/>
      <dgm:spPr/>
      <dgm:t>
        <a:bodyPr/>
        <a:lstStyle/>
        <a:p>
          <a:pPr rtl="0"/>
          <a:r>
            <a:rPr lang="en-US" b="1" dirty="0" smtClean="0"/>
            <a:t>Partnership: </a:t>
          </a:r>
          <a:r>
            <a:rPr lang="en-US" i="0" dirty="0" smtClean="0"/>
            <a:t>Military, Business, Community Colleges, Chambers of Commerce, Economic </a:t>
          </a:r>
          <a:r>
            <a:rPr lang="en-US" i="0" dirty="0" smtClean="0"/>
            <a:t>Development</a:t>
          </a:r>
          <a:endParaRPr lang="en-US" i="0" dirty="0"/>
        </a:p>
      </dgm:t>
    </dgm:pt>
    <dgm:pt modelId="{A29A13E1-D85F-4EC5-893D-808CC4B07A6A}" type="sibTrans" cxnId="{FEAE7A69-84D5-4B33-8024-239BF4D29DBC}">
      <dgm:prSet/>
      <dgm:spPr/>
      <dgm:t>
        <a:bodyPr/>
        <a:lstStyle/>
        <a:p>
          <a:endParaRPr lang="en-US"/>
        </a:p>
      </dgm:t>
    </dgm:pt>
    <dgm:pt modelId="{658FBB15-7E2A-42C0-954E-FF44FC8C614F}" type="parTrans" cxnId="{FEAE7A69-84D5-4B33-8024-239BF4D29DBC}">
      <dgm:prSet/>
      <dgm:spPr/>
      <dgm:t>
        <a:bodyPr/>
        <a:lstStyle/>
        <a:p>
          <a:endParaRPr lang="en-US"/>
        </a:p>
      </dgm:t>
    </dgm:pt>
    <dgm:pt modelId="{9762E7A0-DD61-4C37-81C4-2219FF2E910F}" type="pres">
      <dgm:prSet presAssocID="{1EAF40F9-8487-4D25-82F3-8E19E8B06B1E}" presName="Name0" presStyleCnt="0">
        <dgm:presLayoutVars>
          <dgm:chPref val="1"/>
          <dgm:dir/>
          <dgm:animOne val="branch"/>
          <dgm:animLvl val="lvl"/>
          <dgm:resizeHandles/>
        </dgm:presLayoutVars>
      </dgm:prSet>
      <dgm:spPr/>
      <dgm:t>
        <a:bodyPr/>
        <a:lstStyle/>
        <a:p>
          <a:endParaRPr lang="en-US"/>
        </a:p>
      </dgm:t>
    </dgm:pt>
    <dgm:pt modelId="{C707687B-29CA-4A97-A1A7-567A052C1A16}" type="pres">
      <dgm:prSet presAssocID="{6A4636C5-CD79-40E1-9882-2DE9805E5721}" presName="vertOne" presStyleCnt="0"/>
      <dgm:spPr/>
    </dgm:pt>
    <dgm:pt modelId="{E519E6B0-35D8-493D-A5A8-795800A766AE}" type="pres">
      <dgm:prSet presAssocID="{6A4636C5-CD79-40E1-9882-2DE9805E5721}" presName="txOne" presStyleLbl="node0" presStyleIdx="0" presStyleCnt="2">
        <dgm:presLayoutVars>
          <dgm:chPref val="3"/>
        </dgm:presLayoutVars>
      </dgm:prSet>
      <dgm:spPr/>
      <dgm:t>
        <a:bodyPr/>
        <a:lstStyle/>
        <a:p>
          <a:endParaRPr lang="en-US"/>
        </a:p>
      </dgm:t>
    </dgm:pt>
    <dgm:pt modelId="{A813A5F2-98CA-4827-834D-550613818EC9}" type="pres">
      <dgm:prSet presAssocID="{6A4636C5-CD79-40E1-9882-2DE9805E5721}" presName="parTransOne" presStyleCnt="0"/>
      <dgm:spPr/>
    </dgm:pt>
    <dgm:pt modelId="{C5FE448D-55C4-40E6-B024-9D27FEE12A04}" type="pres">
      <dgm:prSet presAssocID="{6A4636C5-CD79-40E1-9882-2DE9805E5721}" presName="horzOne" presStyleCnt="0"/>
      <dgm:spPr/>
    </dgm:pt>
    <dgm:pt modelId="{F234C693-200D-42BD-B43B-6D30C796A5CC}" type="pres">
      <dgm:prSet presAssocID="{D17A7D1F-E858-409B-AEEE-FD93E4DCC8BA}" presName="vertTwo" presStyleCnt="0"/>
      <dgm:spPr/>
    </dgm:pt>
    <dgm:pt modelId="{188702A5-51C3-493B-A23A-1E82F16298AC}" type="pres">
      <dgm:prSet presAssocID="{D17A7D1F-E858-409B-AEEE-FD93E4DCC8BA}" presName="txTwo" presStyleLbl="node2" presStyleIdx="0" presStyleCnt="3">
        <dgm:presLayoutVars>
          <dgm:chPref val="3"/>
        </dgm:presLayoutVars>
      </dgm:prSet>
      <dgm:spPr/>
      <dgm:t>
        <a:bodyPr/>
        <a:lstStyle/>
        <a:p>
          <a:endParaRPr lang="en-US"/>
        </a:p>
      </dgm:t>
    </dgm:pt>
    <dgm:pt modelId="{22667CCF-14A5-47A6-9681-EDA35F4EE8A9}" type="pres">
      <dgm:prSet presAssocID="{D17A7D1F-E858-409B-AEEE-FD93E4DCC8BA}" presName="horzTwo" presStyleCnt="0"/>
      <dgm:spPr/>
    </dgm:pt>
    <dgm:pt modelId="{C22CEE55-8838-4F3B-AF9C-CA351731ECA4}" type="pres">
      <dgm:prSet presAssocID="{19C3FDF1-81A2-4988-8A9F-5563EEE3E719}" presName="sibSpaceTwo" presStyleCnt="0"/>
      <dgm:spPr/>
    </dgm:pt>
    <dgm:pt modelId="{51C4B08B-4351-412B-9825-E652A16D3120}" type="pres">
      <dgm:prSet presAssocID="{6BCDCE03-EF18-41AF-AD24-CAE025CF5F5D}" presName="vertTwo" presStyleCnt="0"/>
      <dgm:spPr/>
    </dgm:pt>
    <dgm:pt modelId="{96EC74B8-BA0F-4064-9D38-5D4A3FC2F64E}" type="pres">
      <dgm:prSet presAssocID="{6BCDCE03-EF18-41AF-AD24-CAE025CF5F5D}" presName="txTwo" presStyleLbl="node2" presStyleIdx="1" presStyleCnt="3">
        <dgm:presLayoutVars>
          <dgm:chPref val="3"/>
        </dgm:presLayoutVars>
      </dgm:prSet>
      <dgm:spPr/>
      <dgm:t>
        <a:bodyPr/>
        <a:lstStyle/>
        <a:p>
          <a:endParaRPr lang="en-US"/>
        </a:p>
      </dgm:t>
    </dgm:pt>
    <dgm:pt modelId="{6FD2517F-2FEA-4FC2-B6C8-F8BA5DAAA9FB}" type="pres">
      <dgm:prSet presAssocID="{6BCDCE03-EF18-41AF-AD24-CAE025CF5F5D}" presName="horzTwo" presStyleCnt="0"/>
      <dgm:spPr/>
    </dgm:pt>
    <dgm:pt modelId="{571284D2-04CA-4711-B43F-C9C94AD4D6AF}" type="pres">
      <dgm:prSet presAssocID="{2D22C79A-1AC6-49B6-802D-0AB3C578D8AF}" presName="sibSpaceTwo" presStyleCnt="0"/>
      <dgm:spPr/>
    </dgm:pt>
    <dgm:pt modelId="{3D0351B0-E118-4333-B2C7-3DA3705B5AA7}" type="pres">
      <dgm:prSet presAssocID="{F1B1A6BF-BF4B-408F-B424-03254090FE19}" presName="vertTwo" presStyleCnt="0"/>
      <dgm:spPr/>
    </dgm:pt>
    <dgm:pt modelId="{E45CC7B1-CD9A-430C-8FDC-0E60083C2D1B}" type="pres">
      <dgm:prSet presAssocID="{F1B1A6BF-BF4B-408F-B424-03254090FE19}" presName="txTwo" presStyleLbl="node2" presStyleIdx="2" presStyleCnt="3">
        <dgm:presLayoutVars>
          <dgm:chPref val="3"/>
        </dgm:presLayoutVars>
      </dgm:prSet>
      <dgm:spPr/>
      <dgm:t>
        <a:bodyPr/>
        <a:lstStyle/>
        <a:p>
          <a:endParaRPr lang="en-US"/>
        </a:p>
      </dgm:t>
    </dgm:pt>
    <dgm:pt modelId="{58F7E65D-8648-4C76-A424-2E42DE1FDD84}" type="pres">
      <dgm:prSet presAssocID="{F1B1A6BF-BF4B-408F-B424-03254090FE19}" presName="horzTwo" presStyleCnt="0"/>
      <dgm:spPr/>
    </dgm:pt>
    <dgm:pt modelId="{A6291923-A4B7-459E-A1A2-EAC334DA1D8C}" type="pres">
      <dgm:prSet presAssocID="{EEB44EBF-9A9E-4AFE-87C1-9CCCA727FBE0}" presName="sibSpaceOne" presStyleCnt="0"/>
      <dgm:spPr/>
    </dgm:pt>
    <dgm:pt modelId="{8C68B6C9-44EA-44BB-B896-6A65E31E3804}" type="pres">
      <dgm:prSet presAssocID="{6B786AC8-2283-414A-82CB-32B95D013A32}" presName="vertOne" presStyleCnt="0"/>
      <dgm:spPr/>
    </dgm:pt>
    <dgm:pt modelId="{33EC74E0-6AF5-49EA-A0E1-7CF588797B65}" type="pres">
      <dgm:prSet presAssocID="{6B786AC8-2283-414A-82CB-32B95D013A32}" presName="txOne" presStyleLbl="node0" presStyleIdx="1" presStyleCnt="2" custScaleY="213779">
        <dgm:presLayoutVars>
          <dgm:chPref val="3"/>
        </dgm:presLayoutVars>
      </dgm:prSet>
      <dgm:spPr/>
      <dgm:t>
        <a:bodyPr/>
        <a:lstStyle/>
        <a:p>
          <a:endParaRPr lang="en-US"/>
        </a:p>
      </dgm:t>
    </dgm:pt>
    <dgm:pt modelId="{318B05F2-884D-4127-AEE0-3EC17BBBAA94}" type="pres">
      <dgm:prSet presAssocID="{6B786AC8-2283-414A-82CB-32B95D013A32}" presName="horzOne" presStyleCnt="0"/>
      <dgm:spPr/>
    </dgm:pt>
  </dgm:ptLst>
  <dgm:cxnLst>
    <dgm:cxn modelId="{40D32B90-CC53-48C6-A2BA-28ECDB6592C3}" type="presOf" srcId="{1EAF40F9-8487-4D25-82F3-8E19E8B06B1E}" destId="{9762E7A0-DD61-4C37-81C4-2219FF2E910F}" srcOrd="0" destOrd="0" presId="urn:microsoft.com/office/officeart/2005/8/layout/architecture"/>
    <dgm:cxn modelId="{30104555-DD10-4B20-9592-A271196763B0}" type="presOf" srcId="{D17A7D1F-E858-409B-AEEE-FD93E4DCC8BA}" destId="{188702A5-51C3-493B-A23A-1E82F16298AC}" srcOrd="0" destOrd="0" presId="urn:microsoft.com/office/officeart/2005/8/layout/architecture"/>
    <dgm:cxn modelId="{914A678C-DD97-4570-A56D-7E0ABF02B9A3}" srcId="{6A4636C5-CD79-40E1-9882-2DE9805E5721}" destId="{F1B1A6BF-BF4B-408F-B424-03254090FE19}" srcOrd="2" destOrd="0" parTransId="{A4604C1E-851E-471B-AC1E-538CB7709FD2}" sibTransId="{233C0ECD-EDD5-442F-8C72-7A6C8957FEE5}"/>
    <dgm:cxn modelId="{AD3D7DFF-3EAE-4315-8D6E-FFC428F8BAAA}" srcId="{1EAF40F9-8487-4D25-82F3-8E19E8B06B1E}" destId="{6A4636C5-CD79-40E1-9882-2DE9805E5721}" srcOrd="0" destOrd="0" parTransId="{0B90620E-ABC7-4F2C-B82E-4DFAD383A3D0}" sibTransId="{EEB44EBF-9A9E-4AFE-87C1-9CCCA727FBE0}"/>
    <dgm:cxn modelId="{5FD7B6F8-830B-4E08-BC62-88D63ADEBAE9}" type="presOf" srcId="{6B786AC8-2283-414A-82CB-32B95D013A32}" destId="{33EC74E0-6AF5-49EA-A0E1-7CF588797B65}" srcOrd="0" destOrd="0" presId="urn:microsoft.com/office/officeart/2005/8/layout/architecture"/>
    <dgm:cxn modelId="{FEAE7A69-84D5-4B33-8024-239BF4D29DBC}" srcId="{1EAF40F9-8487-4D25-82F3-8E19E8B06B1E}" destId="{6B786AC8-2283-414A-82CB-32B95D013A32}" srcOrd="1" destOrd="0" parTransId="{658FBB15-7E2A-42C0-954E-FF44FC8C614F}" sibTransId="{A29A13E1-D85F-4EC5-893D-808CC4B07A6A}"/>
    <dgm:cxn modelId="{85F2B05C-EA36-49DA-85D8-3E104026253B}" type="presOf" srcId="{F1B1A6BF-BF4B-408F-B424-03254090FE19}" destId="{E45CC7B1-CD9A-430C-8FDC-0E60083C2D1B}" srcOrd="0" destOrd="0" presId="urn:microsoft.com/office/officeart/2005/8/layout/architecture"/>
    <dgm:cxn modelId="{3485CF1C-BFD0-4BCE-B26F-BE0040378056}" srcId="{6A4636C5-CD79-40E1-9882-2DE9805E5721}" destId="{D17A7D1F-E858-409B-AEEE-FD93E4DCC8BA}" srcOrd="0" destOrd="0" parTransId="{9F48B99F-508D-4AC1-A018-BFE7E54B0AA1}" sibTransId="{19C3FDF1-81A2-4988-8A9F-5563EEE3E719}"/>
    <dgm:cxn modelId="{742DA8D6-FC9D-4CE3-9D95-0BDC3F70894A}" type="presOf" srcId="{6BCDCE03-EF18-41AF-AD24-CAE025CF5F5D}" destId="{96EC74B8-BA0F-4064-9D38-5D4A3FC2F64E}" srcOrd="0" destOrd="0" presId="urn:microsoft.com/office/officeart/2005/8/layout/architecture"/>
    <dgm:cxn modelId="{0E45606E-9604-4F36-8C94-33578BD2EF1A}" type="presOf" srcId="{6A4636C5-CD79-40E1-9882-2DE9805E5721}" destId="{E519E6B0-35D8-493D-A5A8-795800A766AE}" srcOrd="0" destOrd="0" presId="urn:microsoft.com/office/officeart/2005/8/layout/architecture"/>
    <dgm:cxn modelId="{0EEE3D8B-BC37-44F4-8A94-127633534DCB}" srcId="{6A4636C5-CD79-40E1-9882-2DE9805E5721}" destId="{6BCDCE03-EF18-41AF-AD24-CAE025CF5F5D}" srcOrd="1" destOrd="0" parTransId="{28563A74-09B7-4510-B43D-7DDBE7D85C12}" sibTransId="{2D22C79A-1AC6-49B6-802D-0AB3C578D8AF}"/>
    <dgm:cxn modelId="{5F39FFE2-05E1-4CEF-B613-6FF897578EE5}" type="presParOf" srcId="{9762E7A0-DD61-4C37-81C4-2219FF2E910F}" destId="{C707687B-29CA-4A97-A1A7-567A052C1A16}" srcOrd="0" destOrd="0" presId="urn:microsoft.com/office/officeart/2005/8/layout/architecture"/>
    <dgm:cxn modelId="{49000183-D9CC-47EC-BD13-9BFB42A2B906}" type="presParOf" srcId="{C707687B-29CA-4A97-A1A7-567A052C1A16}" destId="{E519E6B0-35D8-493D-A5A8-795800A766AE}" srcOrd="0" destOrd="0" presId="urn:microsoft.com/office/officeart/2005/8/layout/architecture"/>
    <dgm:cxn modelId="{D2EF41E6-4816-4A0D-9814-F69D69E5F7F2}" type="presParOf" srcId="{C707687B-29CA-4A97-A1A7-567A052C1A16}" destId="{A813A5F2-98CA-4827-834D-550613818EC9}" srcOrd="1" destOrd="0" presId="urn:microsoft.com/office/officeart/2005/8/layout/architecture"/>
    <dgm:cxn modelId="{DD7D5397-3356-4CAB-8772-6DF745D197DD}" type="presParOf" srcId="{C707687B-29CA-4A97-A1A7-567A052C1A16}" destId="{C5FE448D-55C4-40E6-B024-9D27FEE12A04}" srcOrd="2" destOrd="0" presId="urn:microsoft.com/office/officeart/2005/8/layout/architecture"/>
    <dgm:cxn modelId="{90BC7A08-FE2D-496C-8114-CD8895E75FDF}" type="presParOf" srcId="{C5FE448D-55C4-40E6-B024-9D27FEE12A04}" destId="{F234C693-200D-42BD-B43B-6D30C796A5CC}" srcOrd="0" destOrd="0" presId="urn:microsoft.com/office/officeart/2005/8/layout/architecture"/>
    <dgm:cxn modelId="{1FB592AF-24AB-44BD-9950-6767A6E3CF4E}" type="presParOf" srcId="{F234C693-200D-42BD-B43B-6D30C796A5CC}" destId="{188702A5-51C3-493B-A23A-1E82F16298AC}" srcOrd="0" destOrd="0" presId="urn:microsoft.com/office/officeart/2005/8/layout/architecture"/>
    <dgm:cxn modelId="{1F5709BF-6387-437D-A931-26DFF585750C}" type="presParOf" srcId="{F234C693-200D-42BD-B43B-6D30C796A5CC}" destId="{22667CCF-14A5-47A6-9681-EDA35F4EE8A9}" srcOrd="1" destOrd="0" presId="urn:microsoft.com/office/officeart/2005/8/layout/architecture"/>
    <dgm:cxn modelId="{212D89C4-4938-4869-AE13-60A94CDEB4A8}" type="presParOf" srcId="{C5FE448D-55C4-40E6-B024-9D27FEE12A04}" destId="{C22CEE55-8838-4F3B-AF9C-CA351731ECA4}" srcOrd="1" destOrd="0" presId="urn:microsoft.com/office/officeart/2005/8/layout/architecture"/>
    <dgm:cxn modelId="{83EAFECC-DB44-4720-A626-437F7B8A452C}" type="presParOf" srcId="{C5FE448D-55C4-40E6-B024-9D27FEE12A04}" destId="{51C4B08B-4351-412B-9825-E652A16D3120}" srcOrd="2" destOrd="0" presId="urn:microsoft.com/office/officeart/2005/8/layout/architecture"/>
    <dgm:cxn modelId="{3D192BD6-FC53-4FB5-8582-67CFF25553BE}" type="presParOf" srcId="{51C4B08B-4351-412B-9825-E652A16D3120}" destId="{96EC74B8-BA0F-4064-9D38-5D4A3FC2F64E}" srcOrd="0" destOrd="0" presId="urn:microsoft.com/office/officeart/2005/8/layout/architecture"/>
    <dgm:cxn modelId="{E4738667-31C4-4447-A045-53051CE85819}" type="presParOf" srcId="{51C4B08B-4351-412B-9825-E652A16D3120}" destId="{6FD2517F-2FEA-4FC2-B6C8-F8BA5DAAA9FB}" srcOrd="1" destOrd="0" presId="urn:microsoft.com/office/officeart/2005/8/layout/architecture"/>
    <dgm:cxn modelId="{82853CE8-D97B-464B-B913-F5E74633BEC5}" type="presParOf" srcId="{C5FE448D-55C4-40E6-B024-9D27FEE12A04}" destId="{571284D2-04CA-4711-B43F-C9C94AD4D6AF}" srcOrd="3" destOrd="0" presId="urn:microsoft.com/office/officeart/2005/8/layout/architecture"/>
    <dgm:cxn modelId="{7301D309-5C00-441E-BEB5-165EA32D51A1}" type="presParOf" srcId="{C5FE448D-55C4-40E6-B024-9D27FEE12A04}" destId="{3D0351B0-E118-4333-B2C7-3DA3705B5AA7}" srcOrd="4" destOrd="0" presId="urn:microsoft.com/office/officeart/2005/8/layout/architecture"/>
    <dgm:cxn modelId="{4CA64998-B900-4E45-8C5A-FF8FCB09E6FF}" type="presParOf" srcId="{3D0351B0-E118-4333-B2C7-3DA3705B5AA7}" destId="{E45CC7B1-CD9A-430C-8FDC-0E60083C2D1B}" srcOrd="0" destOrd="0" presId="urn:microsoft.com/office/officeart/2005/8/layout/architecture"/>
    <dgm:cxn modelId="{DB7BF640-B87A-40DC-9986-E13C3259D3E3}" type="presParOf" srcId="{3D0351B0-E118-4333-B2C7-3DA3705B5AA7}" destId="{58F7E65D-8648-4C76-A424-2E42DE1FDD84}" srcOrd="1" destOrd="0" presId="urn:microsoft.com/office/officeart/2005/8/layout/architecture"/>
    <dgm:cxn modelId="{0D5210C2-C6CA-4F56-AC60-DAC3CC2D9461}" type="presParOf" srcId="{9762E7A0-DD61-4C37-81C4-2219FF2E910F}" destId="{A6291923-A4B7-459E-A1A2-EAC334DA1D8C}" srcOrd="1" destOrd="0" presId="urn:microsoft.com/office/officeart/2005/8/layout/architecture"/>
    <dgm:cxn modelId="{543A8917-2E53-485B-A0C5-35582ECC13CE}" type="presParOf" srcId="{9762E7A0-DD61-4C37-81C4-2219FF2E910F}" destId="{8C68B6C9-44EA-44BB-B896-6A65E31E3804}" srcOrd="2" destOrd="0" presId="urn:microsoft.com/office/officeart/2005/8/layout/architecture"/>
    <dgm:cxn modelId="{C90E95B1-FF2F-4039-A68F-04D24657F860}" type="presParOf" srcId="{8C68B6C9-44EA-44BB-B896-6A65E31E3804}" destId="{33EC74E0-6AF5-49EA-A0E1-7CF588797B65}" srcOrd="0" destOrd="0" presId="urn:microsoft.com/office/officeart/2005/8/layout/architecture"/>
    <dgm:cxn modelId="{7EBF10DC-0E67-4125-861D-AC2112B61876}" type="presParOf" srcId="{8C68B6C9-44EA-44BB-B896-6A65E31E3804}" destId="{318B05F2-884D-4127-AEE0-3EC17BBBAA94}"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B3EB7-614A-424A-98A6-59183E5AD8FA}" type="doc">
      <dgm:prSet loTypeId="urn:microsoft.com/office/officeart/2005/8/layout/architecture" loCatId="list" qsTypeId="urn:microsoft.com/office/officeart/2005/8/quickstyle/simple1" qsCatId="simple" csTypeId="urn:microsoft.com/office/officeart/2005/8/colors/accent0_1" csCatId="mainScheme" phldr="1"/>
      <dgm:spPr/>
      <dgm:t>
        <a:bodyPr/>
        <a:lstStyle/>
        <a:p>
          <a:endParaRPr lang="en-US"/>
        </a:p>
      </dgm:t>
    </dgm:pt>
    <dgm:pt modelId="{EC432F10-1358-4F67-8901-50E24CAA744B}">
      <dgm:prSet/>
      <dgm:spPr/>
      <dgm:t>
        <a:bodyPr/>
        <a:lstStyle/>
        <a:p>
          <a:pPr rtl="0"/>
          <a:r>
            <a:rPr lang="en-US" dirty="0" smtClean="0"/>
            <a:t>Direct Enrollments</a:t>
          </a:r>
        </a:p>
        <a:p>
          <a:pPr rtl="0"/>
          <a:r>
            <a:rPr lang="en-US" dirty="0" smtClean="0"/>
            <a:t> </a:t>
          </a:r>
          <a:r>
            <a:rPr lang="en-US" b="1" dirty="0" smtClean="0"/>
            <a:t>1850</a:t>
          </a:r>
          <a:endParaRPr lang="en-US" b="1" dirty="0"/>
        </a:p>
      </dgm:t>
    </dgm:pt>
    <dgm:pt modelId="{7B672A3E-7475-47A0-B07C-8942D2D2E52A}" type="parTrans" cxnId="{1E0F5A44-56AC-4809-A227-A1B7EC79B92D}">
      <dgm:prSet/>
      <dgm:spPr/>
      <dgm:t>
        <a:bodyPr/>
        <a:lstStyle/>
        <a:p>
          <a:endParaRPr lang="en-US"/>
        </a:p>
      </dgm:t>
    </dgm:pt>
    <dgm:pt modelId="{EDD0CF81-AA05-4610-BA9C-9447CB3F7D65}" type="sibTrans" cxnId="{1E0F5A44-56AC-4809-A227-A1B7EC79B92D}">
      <dgm:prSet/>
      <dgm:spPr/>
      <dgm:t>
        <a:bodyPr/>
        <a:lstStyle/>
        <a:p>
          <a:endParaRPr lang="en-US"/>
        </a:p>
      </dgm:t>
    </dgm:pt>
    <dgm:pt modelId="{A9740ACB-40ED-4551-B622-75EF4A35F2DE}">
      <dgm:prSet/>
      <dgm:spPr/>
      <dgm:t>
        <a:bodyPr/>
        <a:lstStyle/>
        <a:p>
          <a:pPr rtl="0"/>
          <a:r>
            <a:rPr lang="en-US" dirty="0" smtClean="0"/>
            <a:t>Placements</a:t>
          </a:r>
        </a:p>
        <a:p>
          <a:pPr rtl="0"/>
          <a:r>
            <a:rPr lang="en-US" dirty="0" smtClean="0"/>
            <a:t> </a:t>
          </a:r>
          <a:r>
            <a:rPr lang="en-US" b="1" dirty="0" smtClean="0"/>
            <a:t>1369</a:t>
          </a:r>
          <a:endParaRPr lang="en-US" b="1" dirty="0"/>
        </a:p>
      </dgm:t>
    </dgm:pt>
    <dgm:pt modelId="{C24AE70B-061F-4097-8FCA-F2B1A77F97F8}" type="parTrans" cxnId="{9AC107D0-10B2-4B85-B141-F2FADE37A09E}">
      <dgm:prSet/>
      <dgm:spPr/>
      <dgm:t>
        <a:bodyPr/>
        <a:lstStyle/>
        <a:p>
          <a:endParaRPr lang="en-US"/>
        </a:p>
      </dgm:t>
    </dgm:pt>
    <dgm:pt modelId="{978AEE3D-2023-47FE-8E62-476708CEDA73}" type="sibTrans" cxnId="{9AC107D0-10B2-4B85-B141-F2FADE37A09E}">
      <dgm:prSet/>
      <dgm:spPr/>
      <dgm:t>
        <a:bodyPr/>
        <a:lstStyle/>
        <a:p>
          <a:endParaRPr lang="en-US"/>
        </a:p>
      </dgm:t>
    </dgm:pt>
    <dgm:pt modelId="{B7DF8042-C529-44B9-9008-F0DE4DF678BB}">
      <dgm:prSet/>
      <dgm:spPr/>
      <dgm:t>
        <a:bodyPr/>
        <a:lstStyle/>
        <a:p>
          <a:pPr rtl="0"/>
          <a:r>
            <a:rPr lang="en-US" dirty="0" smtClean="0"/>
            <a:t>Apprenticeship </a:t>
          </a:r>
        </a:p>
        <a:p>
          <a:pPr rtl="0"/>
          <a:r>
            <a:rPr lang="en-US" b="1" dirty="0" smtClean="0"/>
            <a:t>397</a:t>
          </a:r>
          <a:endParaRPr lang="en-US" b="1" dirty="0"/>
        </a:p>
      </dgm:t>
    </dgm:pt>
    <dgm:pt modelId="{1558D2F7-6A2B-435F-8F4A-B880055EA1EE}" type="parTrans" cxnId="{7A16AE3A-7913-45AD-B9FE-A805B11E5633}">
      <dgm:prSet/>
      <dgm:spPr/>
      <dgm:t>
        <a:bodyPr/>
        <a:lstStyle/>
        <a:p>
          <a:endParaRPr lang="en-US"/>
        </a:p>
      </dgm:t>
    </dgm:pt>
    <dgm:pt modelId="{FC207FCA-5B61-4F2B-9BFB-14B44B45539C}" type="sibTrans" cxnId="{7A16AE3A-7913-45AD-B9FE-A805B11E5633}">
      <dgm:prSet/>
      <dgm:spPr/>
      <dgm:t>
        <a:bodyPr/>
        <a:lstStyle/>
        <a:p>
          <a:endParaRPr lang="en-US"/>
        </a:p>
      </dgm:t>
    </dgm:pt>
    <dgm:pt modelId="{D8949F6F-B752-4C27-8AF6-60A34571E42F}">
      <dgm:prSet/>
      <dgm:spPr/>
      <dgm:t>
        <a:bodyPr/>
        <a:lstStyle/>
        <a:p>
          <a:pPr rtl="0"/>
          <a:r>
            <a:rPr lang="en-US" dirty="0" smtClean="0"/>
            <a:t>Placement Rate </a:t>
          </a:r>
          <a:r>
            <a:rPr lang="en-US" b="1" dirty="0" smtClean="0"/>
            <a:t>85%</a:t>
          </a:r>
          <a:endParaRPr lang="en-US" b="1" dirty="0"/>
        </a:p>
      </dgm:t>
    </dgm:pt>
    <dgm:pt modelId="{16F14789-F709-4123-AB1C-8A061C1D4A59}" type="parTrans" cxnId="{7974F4DC-1B96-4AE0-9447-DC8A17775EC6}">
      <dgm:prSet/>
      <dgm:spPr/>
      <dgm:t>
        <a:bodyPr/>
        <a:lstStyle/>
        <a:p>
          <a:endParaRPr lang="en-US"/>
        </a:p>
      </dgm:t>
    </dgm:pt>
    <dgm:pt modelId="{21CFCB60-E9BE-4530-8AF6-B0D420DC446E}" type="sibTrans" cxnId="{7974F4DC-1B96-4AE0-9447-DC8A17775EC6}">
      <dgm:prSet/>
      <dgm:spPr/>
      <dgm:t>
        <a:bodyPr/>
        <a:lstStyle/>
        <a:p>
          <a:endParaRPr lang="en-US"/>
        </a:p>
      </dgm:t>
    </dgm:pt>
    <dgm:pt modelId="{7EE24047-E696-4D64-87F4-0539419EC7C7}" type="pres">
      <dgm:prSet presAssocID="{EBCB3EB7-614A-424A-98A6-59183E5AD8FA}" presName="Name0" presStyleCnt="0">
        <dgm:presLayoutVars>
          <dgm:chPref val="1"/>
          <dgm:dir/>
          <dgm:animOne val="branch"/>
          <dgm:animLvl val="lvl"/>
          <dgm:resizeHandles/>
        </dgm:presLayoutVars>
      </dgm:prSet>
      <dgm:spPr/>
      <dgm:t>
        <a:bodyPr/>
        <a:lstStyle/>
        <a:p>
          <a:endParaRPr lang="en-US"/>
        </a:p>
      </dgm:t>
    </dgm:pt>
    <dgm:pt modelId="{8E871185-B0CF-4999-B991-DD9F3591C61A}" type="pres">
      <dgm:prSet presAssocID="{D8949F6F-B752-4C27-8AF6-60A34571E42F}" presName="vertOne" presStyleCnt="0"/>
      <dgm:spPr/>
    </dgm:pt>
    <dgm:pt modelId="{505CF014-2859-4002-B71A-820DF3457945}" type="pres">
      <dgm:prSet presAssocID="{D8949F6F-B752-4C27-8AF6-60A34571E42F}" presName="txOne" presStyleLbl="node0" presStyleIdx="0" presStyleCnt="1">
        <dgm:presLayoutVars>
          <dgm:chPref val="3"/>
        </dgm:presLayoutVars>
      </dgm:prSet>
      <dgm:spPr/>
      <dgm:t>
        <a:bodyPr/>
        <a:lstStyle/>
        <a:p>
          <a:endParaRPr lang="en-US"/>
        </a:p>
      </dgm:t>
    </dgm:pt>
    <dgm:pt modelId="{C8562D62-2950-4CB4-97D1-8C1B45F98113}" type="pres">
      <dgm:prSet presAssocID="{D8949F6F-B752-4C27-8AF6-60A34571E42F}" presName="parTransOne" presStyleCnt="0"/>
      <dgm:spPr/>
    </dgm:pt>
    <dgm:pt modelId="{EEDBB626-0A9D-4E75-8233-415B098641F3}" type="pres">
      <dgm:prSet presAssocID="{D8949F6F-B752-4C27-8AF6-60A34571E42F}" presName="horzOne" presStyleCnt="0"/>
      <dgm:spPr/>
    </dgm:pt>
    <dgm:pt modelId="{FA172851-B616-472C-B347-5F83CAC28FBC}" type="pres">
      <dgm:prSet presAssocID="{EC432F10-1358-4F67-8901-50E24CAA744B}" presName="vertTwo" presStyleCnt="0"/>
      <dgm:spPr/>
    </dgm:pt>
    <dgm:pt modelId="{A85C2E82-31EE-423C-856E-673F35D97C48}" type="pres">
      <dgm:prSet presAssocID="{EC432F10-1358-4F67-8901-50E24CAA744B}" presName="txTwo" presStyleLbl="node2" presStyleIdx="0" presStyleCnt="3">
        <dgm:presLayoutVars>
          <dgm:chPref val="3"/>
        </dgm:presLayoutVars>
      </dgm:prSet>
      <dgm:spPr/>
      <dgm:t>
        <a:bodyPr/>
        <a:lstStyle/>
        <a:p>
          <a:endParaRPr lang="en-US"/>
        </a:p>
      </dgm:t>
    </dgm:pt>
    <dgm:pt modelId="{312A4FB5-3742-4FDE-B00F-7D1CFC70368C}" type="pres">
      <dgm:prSet presAssocID="{EC432F10-1358-4F67-8901-50E24CAA744B}" presName="horzTwo" presStyleCnt="0"/>
      <dgm:spPr/>
    </dgm:pt>
    <dgm:pt modelId="{518E5941-E675-450C-8B3E-22315BAEC662}" type="pres">
      <dgm:prSet presAssocID="{EDD0CF81-AA05-4610-BA9C-9447CB3F7D65}" presName="sibSpaceTwo" presStyleCnt="0"/>
      <dgm:spPr/>
    </dgm:pt>
    <dgm:pt modelId="{3C49C1F3-E3FC-43AF-8B92-3067386EBD34}" type="pres">
      <dgm:prSet presAssocID="{A9740ACB-40ED-4551-B622-75EF4A35F2DE}" presName="vertTwo" presStyleCnt="0"/>
      <dgm:spPr/>
    </dgm:pt>
    <dgm:pt modelId="{1F6FA76E-4531-46C8-86AD-1D1457E4A7E4}" type="pres">
      <dgm:prSet presAssocID="{A9740ACB-40ED-4551-B622-75EF4A35F2DE}" presName="txTwo" presStyleLbl="node2" presStyleIdx="1" presStyleCnt="3">
        <dgm:presLayoutVars>
          <dgm:chPref val="3"/>
        </dgm:presLayoutVars>
      </dgm:prSet>
      <dgm:spPr/>
      <dgm:t>
        <a:bodyPr/>
        <a:lstStyle/>
        <a:p>
          <a:endParaRPr lang="en-US"/>
        </a:p>
      </dgm:t>
    </dgm:pt>
    <dgm:pt modelId="{A38815AA-5CF4-4C37-81D5-943451BA9B2C}" type="pres">
      <dgm:prSet presAssocID="{A9740ACB-40ED-4551-B622-75EF4A35F2DE}" presName="horzTwo" presStyleCnt="0"/>
      <dgm:spPr/>
    </dgm:pt>
    <dgm:pt modelId="{6275383F-69E7-4DE1-AA1A-CFDBDE3674FC}" type="pres">
      <dgm:prSet presAssocID="{978AEE3D-2023-47FE-8E62-476708CEDA73}" presName="sibSpaceTwo" presStyleCnt="0"/>
      <dgm:spPr/>
    </dgm:pt>
    <dgm:pt modelId="{1B50D634-8265-4476-B20D-CD0C1DE7801E}" type="pres">
      <dgm:prSet presAssocID="{B7DF8042-C529-44B9-9008-F0DE4DF678BB}" presName="vertTwo" presStyleCnt="0"/>
      <dgm:spPr/>
    </dgm:pt>
    <dgm:pt modelId="{9A20E070-1825-40D3-B7C0-217E2F82E0F6}" type="pres">
      <dgm:prSet presAssocID="{B7DF8042-C529-44B9-9008-F0DE4DF678BB}" presName="txTwo" presStyleLbl="node2" presStyleIdx="2" presStyleCnt="3">
        <dgm:presLayoutVars>
          <dgm:chPref val="3"/>
        </dgm:presLayoutVars>
      </dgm:prSet>
      <dgm:spPr/>
      <dgm:t>
        <a:bodyPr/>
        <a:lstStyle/>
        <a:p>
          <a:endParaRPr lang="en-US"/>
        </a:p>
      </dgm:t>
    </dgm:pt>
    <dgm:pt modelId="{8564DA88-323E-4E81-8B76-C3F2ED19DB9E}" type="pres">
      <dgm:prSet presAssocID="{B7DF8042-C529-44B9-9008-F0DE4DF678BB}" presName="horzTwo" presStyleCnt="0"/>
      <dgm:spPr/>
    </dgm:pt>
  </dgm:ptLst>
  <dgm:cxnLst>
    <dgm:cxn modelId="{7974F4DC-1B96-4AE0-9447-DC8A17775EC6}" srcId="{EBCB3EB7-614A-424A-98A6-59183E5AD8FA}" destId="{D8949F6F-B752-4C27-8AF6-60A34571E42F}" srcOrd="0" destOrd="0" parTransId="{16F14789-F709-4123-AB1C-8A061C1D4A59}" sibTransId="{21CFCB60-E9BE-4530-8AF6-B0D420DC446E}"/>
    <dgm:cxn modelId="{1E0F5A44-56AC-4809-A227-A1B7EC79B92D}" srcId="{D8949F6F-B752-4C27-8AF6-60A34571E42F}" destId="{EC432F10-1358-4F67-8901-50E24CAA744B}" srcOrd="0" destOrd="0" parTransId="{7B672A3E-7475-47A0-B07C-8942D2D2E52A}" sibTransId="{EDD0CF81-AA05-4610-BA9C-9447CB3F7D65}"/>
    <dgm:cxn modelId="{F8836A68-1946-4B84-8A92-655440879868}" type="presOf" srcId="{B7DF8042-C529-44B9-9008-F0DE4DF678BB}" destId="{9A20E070-1825-40D3-B7C0-217E2F82E0F6}" srcOrd="0" destOrd="0" presId="urn:microsoft.com/office/officeart/2005/8/layout/architecture"/>
    <dgm:cxn modelId="{5098AF13-0F43-424F-8E73-1ADC4A86346F}" type="presOf" srcId="{A9740ACB-40ED-4551-B622-75EF4A35F2DE}" destId="{1F6FA76E-4531-46C8-86AD-1D1457E4A7E4}" srcOrd="0" destOrd="0" presId="urn:microsoft.com/office/officeart/2005/8/layout/architecture"/>
    <dgm:cxn modelId="{3C676754-2526-4CE5-93F2-EA87195F606F}" type="presOf" srcId="{EBCB3EB7-614A-424A-98A6-59183E5AD8FA}" destId="{7EE24047-E696-4D64-87F4-0539419EC7C7}" srcOrd="0" destOrd="0" presId="urn:microsoft.com/office/officeart/2005/8/layout/architecture"/>
    <dgm:cxn modelId="{7A16AE3A-7913-45AD-B9FE-A805B11E5633}" srcId="{D8949F6F-B752-4C27-8AF6-60A34571E42F}" destId="{B7DF8042-C529-44B9-9008-F0DE4DF678BB}" srcOrd="2" destOrd="0" parTransId="{1558D2F7-6A2B-435F-8F4A-B880055EA1EE}" sibTransId="{FC207FCA-5B61-4F2B-9BFB-14B44B45539C}"/>
    <dgm:cxn modelId="{8D8720A3-1BE9-4AE4-A8C4-F2B5B5E01689}" type="presOf" srcId="{D8949F6F-B752-4C27-8AF6-60A34571E42F}" destId="{505CF014-2859-4002-B71A-820DF3457945}" srcOrd="0" destOrd="0" presId="urn:microsoft.com/office/officeart/2005/8/layout/architecture"/>
    <dgm:cxn modelId="{08966074-15F1-4657-8FF4-367A2F9A647F}" type="presOf" srcId="{EC432F10-1358-4F67-8901-50E24CAA744B}" destId="{A85C2E82-31EE-423C-856E-673F35D97C48}" srcOrd="0" destOrd="0" presId="urn:microsoft.com/office/officeart/2005/8/layout/architecture"/>
    <dgm:cxn modelId="{9AC107D0-10B2-4B85-B141-F2FADE37A09E}" srcId="{D8949F6F-B752-4C27-8AF6-60A34571E42F}" destId="{A9740ACB-40ED-4551-B622-75EF4A35F2DE}" srcOrd="1" destOrd="0" parTransId="{C24AE70B-061F-4097-8FCA-F2B1A77F97F8}" sibTransId="{978AEE3D-2023-47FE-8E62-476708CEDA73}"/>
    <dgm:cxn modelId="{B65FC46E-E5FB-4E6F-94F6-53793C996A3D}" type="presParOf" srcId="{7EE24047-E696-4D64-87F4-0539419EC7C7}" destId="{8E871185-B0CF-4999-B991-DD9F3591C61A}" srcOrd="0" destOrd="0" presId="urn:microsoft.com/office/officeart/2005/8/layout/architecture"/>
    <dgm:cxn modelId="{95D2B51E-1559-4DFE-B3F1-0BDE632D1706}" type="presParOf" srcId="{8E871185-B0CF-4999-B991-DD9F3591C61A}" destId="{505CF014-2859-4002-B71A-820DF3457945}" srcOrd="0" destOrd="0" presId="urn:microsoft.com/office/officeart/2005/8/layout/architecture"/>
    <dgm:cxn modelId="{9D033C05-2308-4E3A-AE29-C55F28A0EC18}" type="presParOf" srcId="{8E871185-B0CF-4999-B991-DD9F3591C61A}" destId="{C8562D62-2950-4CB4-97D1-8C1B45F98113}" srcOrd="1" destOrd="0" presId="urn:microsoft.com/office/officeart/2005/8/layout/architecture"/>
    <dgm:cxn modelId="{F76A9F36-5998-4BE7-8928-6304228F449A}" type="presParOf" srcId="{8E871185-B0CF-4999-B991-DD9F3591C61A}" destId="{EEDBB626-0A9D-4E75-8233-415B098641F3}" srcOrd="2" destOrd="0" presId="urn:microsoft.com/office/officeart/2005/8/layout/architecture"/>
    <dgm:cxn modelId="{B474CC93-485A-4726-A4DA-E2D4C1A7F29B}" type="presParOf" srcId="{EEDBB626-0A9D-4E75-8233-415B098641F3}" destId="{FA172851-B616-472C-B347-5F83CAC28FBC}" srcOrd="0" destOrd="0" presId="urn:microsoft.com/office/officeart/2005/8/layout/architecture"/>
    <dgm:cxn modelId="{E50389FA-577F-43E3-AF69-CCA3CE20D0C4}" type="presParOf" srcId="{FA172851-B616-472C-B347-5F83CAC28FBC}" destId="{A85C2E82-31EE-423C-856E-673F35D97C48}" srcOrd="0" destOrd="0" presId="urn:microsoft.com/office/officeart/2005/8/layout/architecture"/>
    <dgm:cxn modelId="{592FB345-EFB6-40C1-BF64-38E1DA6C76DB}" type="presParOf" srcId="{FA172851-B616-472C-B347-5F83CAC28FBC}" destId="{312A4FB5-3742-4FDE-B00F-7D1CFC70368C}" srcOrd="1" destOrd="0" presId="urn:microsoft.com/office/officeart/2005/8/layout/architecture"/>
    <dgm:cxn modelId="{7F436BF9-B12A-45B5-8F92-7E0AD474E4B9}" type="presParOf" srcId="{EEDBB626-0A9D-4E75-8233-415B098641F3}" destId="{518E5941-E675-450C-8B3E-22315BAEC662}" srcOrd="1" destOrd="0" presId="urn:microsoft.com/office/officeart/2005/8/layout/architecture"/>
    <dgm:cxn modelId="{8DFB9005-B845-443C-BE75-A55ABB5ABADA}" type="presParOf" srcId="{EEDBB626-0A9D-4E75-8233-415B098641F3}" destId="{3C49C1F3-E3FC-43AF-8B92-3067386EBD34}" srcOrd="2" destOrd="0" presId="urn:microsoft.com/office/officeart/2005/8/layout/architecture"/>
    <dgm:cxn modelId="{3AA722EF-D269-49E1-A654-907DF2949BE1}" type="presParOf" srcId="{3C49C1F3-E3FC-43AF-8B92-3067386EBD34}" destId="{1F6FA76E-4531-46C8-86AD-1D1457E4A7E4}" srcOrd="0" destOrd="0" presId="urn:microsoft.com/office/officeart/2005/8/layout/architecture"/>
    <dgm:cxn modelId="{F51C987F-19BB-4ED6-87CA-DC7D877919FB}" type="presParOf" srcId="{3C49C1F3-E3FC-43AF-8B92-3067386EBD34}" destId="{A38815AA-5CF4-4C37-81D5-943451BA9B2C}" srcOrd="1" destOrd="0" presId="urn:microsoft.com/office/officeart/2005/8/layout/architecture"/>
    <dgm:cxn modelId="{BAFFAE7A-0B5F-410E-8C30-3EEBA1A6EA49}" type="presParOf" srcId="{EEDBB626-0A9D-4E75-8233-415B098641F3}" destId="{6275383F-69E7-4DE1-AA1A-CFDBDE3674FC}" srcOrd="3" destOrd="0" presId="urn:microsoft.com/office/officeart/2005/8/layout/architecture"/>
    <dgm:cxn modelId="{8BB9034A-9AE7-4A5D-8B26-18EECD430932}" type="presParOf" srcId="{EEDBB626-0A9D-4E75-8233-415B098641F3}" destId="{1B50D634-8265-4476-B20D-CD0C1DE7801E}" srcOrd="4" destOrd="0" presId="urn:microsoft.com/office/officeart/2005/8/layout/architecture"/>
    <dgm:cxn modelId="{80786DB8-0E73-4E92-9983-06CC38F3A7E0}" type="presParOf" srcId="{1B50D634-8265-4476-B20D-CD0C1DE7801E}" destId="{9A20E070-1825-40D3-B7C0-217E2F82E0F6}" srcOrd="0" destOrd="0" presId="urn:microsoft.com/office/officeart/2005/8/layout/architecture"/>
    <dgm:cxn modelId="{37DF64DA-5CDE-4BC2-960F-A953FFA6A8C9}" type="presParOf" srcId="{1B50D634-8265-4476-B20D-CD0C1DE7801E}" destId="{8564DA88-323E-4E81-8B76-C3F2ED19DB9E}"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9221F0C-BF7F-4112-A9CE-BB8BE1DFEA44}" type="doc">
      <dgm:prSet loTypeId="urn:microsoft.com/office/officeart/2005/8/layout/architecture" loCatId="list" qsTypeId="urn:microsoft.com/office/officeart/2005/8/quickstyle/simple1" qsCatId="simple" csTypeId="urn:microsoft.com/office/officeart/2005/8/colors/accent0_1" csCatId="mainScheme" phldr="1"/>
      <dgm:spPr/>
      <dgm:t>
        <a:bodyPr/>
        <a:lstStyle/>
        <a:p>
          <a:endParaRPr lang="en-US"/>
        </a:p>
      </dgm:t>
    </dgm:pt>
    <dgm:pt modelId="{A72BC248-1D0A-440C-8DAC-0080945522AA}">
      <dgm:prSet/>
      <dgm:spPr/>
      <dgm:t>
        <a:bodyPr/>
        <a:lstStyle/>
        <a:p>
          <a:pPr rtl="0"/>
          <a:r>
            <a:rPr lang="en-US" dirty="0" smtClean="0"/>
            <a:t>Establishment of </a:t>
          </a:r>
          <a:r>
            <a:rPr lang="en-US" b="1" dirty="0" smtClean="0"/>
            <a:t>American Job Center </a:t>
          </a:r>
          <a:r>
            <a:rPr lang="en-US" dirty="0" smtClean="0"/>
            <a:t>(</a:t>
          </a:r>
          <a:r>
            <a:rPr lang="en-US" dirty="0" err="1" smtClean="0"/>
            <a:t>WorkSource</a:t>
          </a:r>
          <a:r>
            <a:rPr lang="en-US" dirty="0" smtClean="0"/>
            <a:t> JBLM)</a:t>
          </a:r>
        </a:p>
        <a:p>
          <a:pPr rtl="0"/>
          <a:endParaRPr lang="en-US" dirty="0" smtClean="0"/>
        </a:p>
        <a:p>
          <a:pPr rtl="0"/>
          <a:r>
            <a:rPr lang="en-US" dirty="0" smtClean="0"/>
            <a:t>1</a:t>
          </a:r>
          <a:r>
            <a:rPr lang="en-US" baseline="30000" dirty="0" smtClean="0"/>
            <a:t>st</a:t>
          </a:r>
          <a:r>
            <a:rPr lang="en-US" dirty="0" smtClean="0"/>
            <a:t> to Actively Integrate into Military Transition </a:t>
          </a:r>
          <a:r>
            <a:rPr lang="en-US" dirty="0" smtClean="0"/>
            <a:t>Services</a:t>
          </a:r>
          <a:endParaRPr lang="en-US" dirty="0" smtClean="0"/>
        </a:p>
      </dgm:t>
    </dgm:pt>
    <dgm:pt modelId="{07DCB34B-CD3B-4C75-B015-F9F3059BF8BD}" type="parTrans" cxnId="{E1C1A53B-F362-435F-8F32-4E25AC877393}">
      <dgm:prSet/>
      <dgm:spPr/>
      <dgm:t>
        <a:bodyPr/>
        <a:lstStyle/>
        <a:p>
          <a:endParaRPr lang="en-US"/>
        </a:p>
      </dgm:t>
    </dgm:pt>
    <dgm:pt modelId="{4F15FC43-3422-4414-8919-991A60857E38}" type="sibTrans" cxnId="{E1C1A53B-F362-435F-8F32-4E25AC877393}">
      <dgm:prSet/>
      <dgm:spPr/>
      <dgm:t>
        <a:bodyPr/>
        <a:lstStyle/>
        <a:p>
          <a:endParaRPr lang="en-US"/>
        </a:p>
      </dgm:t>
    </dgm:pt>
    <dgm:pt modelId="{0F307481-4A7B-4810-A6A5-8E5413A32B97}">
      <dgm:prSet/>
      <dgm:spPr/>
      <dgm:t>
        <a:bodyPr/>
        <a:lstStyle/>
        <a:p>
          <a:pPr rtl="0"/>
          <a:r>
            <a:rPr lang="en-US" dirty="0" smtClean="0"/>
            <a:t>Launch of </a:t>
          </a:r>
          <a:r>
            <a:rPr lang="en-US" b="1" dirty="0" smtClean="0"/>
            <a:t>Corporate Fellowship Program</a:t>
          </a:r>
          <a:r>
            <a:rPr lang="en-US" dirty="0" smtClean="0"/>
            <a:t>, Now Managed Nationally by Hiring Our Heroes.</a:t>
          </a:r>
        </a:p>
        <a:p>
          <a:pPr rtl="0"/>
          <a:r>
            <a:rPr lang="en-US" dirty="0" smtClean="0"/>
            <a:t>Have Since Launched </a:t>
          </a:r>
          <a:r>
            <a:rPr lang="en-US" b="1" dirty="0" smtClean="0"/>
            <a:t>Work-Ex</a:t>
          </a:r>
          <a:r>
            <a:rPr lang="en-US" dirty="0" smtClean="0"/>
            <a:t> and </a:t>
          </a:r>
          <a:r>
            <a:rPr lang="en-US" b="1" dirty="0" smtClean="0"/>
            <a:t>Spouse Ambassador </a:t>
          </a:r>
          <a:r>
            <a:rPr lang="en-US" b="1" dirty="0" smtClean="0"/>
            <a:t>Program</a:t>
          </a:r>
          <a:endParaRPr lang="en-US" dirty="0"/>
        </a:p>
      </dgm:t>
    </dgm:pt>
    <dgm:pt modelId="{9598B6CF-758C-4DF2-9D72-CBE7FE11E322}" type="parTrans" cxnId="{53F46B0D-9938-42C2-BB6B-9CDDCCF18851}">
      <dgm:prSet/>
      <dgm:spPr/>
      <dgm:t>
        <a:bodyPr/>
        <a:lstStyle/>
        <a:p>
          <a:endParaRPr lang="en-US"/>
        </a:p>
      </dgm:t>
    </dgm:pt>
    <dgm:pt modelId="{9A5AEF1C-71C5-41A1-AE03-F85D4CA15175}" type="sibTrans" cxnId="{53F46B0D-9938-42C2-BB6B-9CDDCCF18851}">
      <dgm:prSet/>
      <dgm:spPr/>
      <dgm:t>
        <a:bodyPr/>
        <a:lstStyle/>
        <a:p>
          <a:endParaRPr lang="en-US"/>
        </a:p>
      </dgm:t>
    </dgm:pt>
    <dgm:pt modelId="{602987DF-B742-4FDE-8C22-5469D5CC5A59}">
      <dgm:prSet/>
      <dgm:spPr/>
      <dgm:t>
        <a:bodyPr/>
        <a:lstStyle/>
        <a:p>
          <a:pPr rtl="0"/>
          <a:r>
            <a:rPr lang="en-US" dirty="0" smtClean="0"/>
            <a:t>Development of Career Skill Programs and  </a:t>
          </a:r>
          <a:r>
            <a:rPr lang="en-US" b="1" dirty="0" smtClean="0"/>
            <a:t>Veterans Industry Education   (VIE 25)</a:t>
          </a:r>
          <a:endParaRPr lang="en-US" b="1" dirty="0"/>
        </a:p>
      </dgm:t>
    </dgm:pt>
    <dgm:pt modelId="{C18D82F5-A401-4801-A30B-713EF25543B6}" type="parTrans" cxnId="{3EA2E616-1BFF-4705-B7C3-0DB050F77AD7}">
      <dgm:prSet/>
      <dgm:spPr/>
      <dgm:t>
        <a:bodyPr/>
        <a:lstStyle/>
        <a:p>
          <a:endParaRPr lang="en-US"/>
        </a:p>
      </dgm:t>
    </dgm:pt>
    <dgm:pt modelId="{28012E3D-5FAC-4435-973E-CB956A83E52E}" type="sibTrans" cxnId="{3EA2E616-1BFF-4705-B7C3-0DB050F77AD7}">
      <dgm:prSet/>
      <dgm:spPr/>
      <dgm:t>
        <a:bodyPr/>
        <a:lstStyle/>
        <a:p>
          <a:endParaRPr lang="en-US"/>
        </a:p>
      </dgm:t>
    </dgm:pt>
    <dgm:pt modelId="{A9C4C077-63B2-46EB-9774-0FC8973E7079}" type="pres">
      <dgm:prSet presAssocID="{E9221F0C-BF7F-4112-A9CE-BB8BE1DFEA44}" presName="Name0" presStyleCnt="0">
        <dgm:presLayoutVars>
          <dgm:chPref val="1"/>
          <dgm:dir/>
          <dgm:animOne val="branch"/>
          <dgm:animLvl val="lvl"/>
          <dgm:resizeHandles/>
        </dgm:presLayoutVars>
      </dgm:prSet>
      <dgm:spPr/>
      <dgm:t>
        <a:bodyPr/>
        <a:lstStyle/>
        <a:p>
          <a:endParaRPr lang="en-US"/>
        </a:p>
      </dgm:t>
    </dgm:pt>
    <dgm:pt modelId="{13482491-B010-4E8C-9DA2-B3851534333D}" type="pres">
      <dgm:prSet presAssocID="{A72BC248-1D0A-440C-8DAC-0080945522AA}" presName="vertOne" presStyleCnt="0"/>
      <dgm:spPr/>
    </dgm:pt>
    <dgm:pt modelId="{28120042-94E0-421E-A2C9-ED5653D39592}" type="pres">
      <dgm:prSet presAssocID="{A72BC248-1D0A-440C-8DAC-0080945522AA}" presName="txOne" presStyleLbl="node0" presStyleIdx="0" presStyleCnt="3">
        <dgm:presLayoutVars>
          <dgm:chPref val="3"/>
        </dgm:presLayoutVars>
      </dgm:prSet>
      <dgm:spPr/>
      <dgm:t>
        <a:bodyPr/>
        <a:lstStyle/>
        <a:p>
          <a:endParaRPr lang="en-US"/>
        </a:p>
      </dgm:t>
    </dgm:pt>
    <dgm:pt modelId="{481E6ECF-DA50-48FB-B6BA-24E5EE7ADC00}" type="pres">
      <dgm:prSet presAssocID="{A72BC248-1D0A-440C-8DAC-0080945522AA}" presName="horzOne" presStyleCnt="0"/>
      <dgm:spPr/>
    </dgm:pt>
    <dgm:pt modelId="{E5DE9F2C-DBC4-424B-8ECC-921FA5DEE7A6}" type="pres">
      <dgm:prSet presAssocID="{4F15FC43-3422-4414-8919-991A60857E38}" presName="sibSpaceOne" presStyleCnt="0"/>
      <dgm:spPr/>
    </dgm:pt>
    <dgm:pt modelId="{3A07A87A-420C-4E0E-B908-340A342DDB48}" type="pres">
      <dgm:prSet presAssocID="{0F307481-4A7B-4810-A6A5-8E5413A32B97}" presName="vertOne" presStyleCnt="0"/>
      <dgm:spPr/>
    </dgm:pt>
    <dgm:pt modelId="{012BE3E1-DF51-413C-B899-C4F9E0218827}" type="pres">
      <dgm:prSet presAssocID="{0F307481-4A7B-4810-A6A5-8E5413A32B97}" presName="txOne" presStyleLbl="node0" presStyleIdx="1" presStyleCnt="3">
        <dgm:presLayoutVars>
          <dgm:chPref val="3"/>
        </dgm:presLayoutVars>
      </dgm:prSet>
      <dgm:spPr/>
      <dgm:t>
        <a:bodyPr/>
        <a:lstStyle/>
        <a:p>
          <a:endParaRPr lang="en-US"/>
        </a:p>
      </dgm:t>
    </dgm:pt>
    <dgm:pt modelId="{2F17DBC9-9BAA-4AE6-9B42-31756236DF3A}" type="pres">
      <dgm:prSet presAssocID="{0F307481-4A7B-4810-A6A5-8E5413A32B97}" presName="horzOne" presStyleCnt="0"/>
      <dgm:spPr/>
    </dgm:pt>
    <dgm:pt modelId="{E368D6BA-551B-4CA0-85C8-E4CF5ECD4641}" type="pres">
      <dgm:prSet presAssocID="{9A5AEF1C-71C5-41A1-AE03-F85D4CA15175}" presName="sibSpaceOne" presStyleCnt="0"/>
      <dgm:spPr/>
    </dgm:pt>
    <dgm:pt modelId="{23301FEA-B277-4FEF-8881-1CE0F27CCF34}" type="pres">
      <dgm:prSet presAssocID="{602987DF-B742-4FDE-8C22-5469D5CC5A59}" presName="vertOne" presStyleCnt="0"/>
      <dgm:spPr/>
    </dgm:pt>
    <dgm:pt modelId="{A6CD8CF8-CCE2-4431-9EA4-FAFEFDC2203F}" type="pres">
      <dgm:prSet presAssocID="{602987DF-B742-4FDE-8C22-5469D5CC5A59}" presName="txOne" presStyleLbl="node0" presStyleIdx="2" presStyleCnt="3">
        <dgm:presLayoutVars>
          <dgm:chPref val="3"/>
        </dgm:presLayoutVars>
      </dgm:prSet>
      <dgm:spPr/>
      <dgm:t>
        <a:bodyPr/>
        <a:lstStyle/>
        <a:p>
          <a:endParaRPr lang="en-US"/>
        </a:p>
      </dgm:t>
    </dgm:pt>
    <dgm:pt modelId="{324B027C-CC4B-4C3E-91EC-24498625E3CF}" type="pres">
      <dgm:prSet presAssocID="{602987DF-B742-4FDE-8C22-5469D5CC5A59}" presName="horzOne" presStyleCnt="0"/>
      <dgm:spPr/>
    </dgm:pt>
  </dgm:ptLst>
  <dgm:cxnLst>
    <dgm:cxn modelId="{723CA597-2E93-416C-8692-B9D820934939}" type="presOf" srcId="{602987DF-B742-4FDE-8C22-5469D5CC5A59}" destId="{A6CD8CF8-CCE2-4431-9EA4-FAFEFDC2203F}" srcOrd="0" destOrd="0" presId="urn:microsoft.com/office/officeart/2005/8/layout/architecture"/>
    <dgm:cxn modelId="{E1C1A53B-F362-435F-8F32-4E25AC877393}" srcId="{E9221F0C-BF7F-4112-A9CE-BB8BE1DFEA44}" destId="{A72BC248-1D0A-440C-8DAC-0080945522AA}" srcOrd="0" destOrd="0" parTransId="{07DCB34B-CD3B-4C75-B015-F9F3059BF8BD}" sibTransId="{4F15FC43-3422-4414-8919-991A60857E38}"/>
    <dgm:cxn modelId="{E109FB4A-621B-4BC6-948D-2704C975D42C}" type="presOf" srcId="{E9221F0C-BF7F-4112-A9CE-BB8BE1DFEA44}" destId="{A9C4C077-63B2-46EB-9774-0FC8973E7079}" srcOrd="0" destOrd="0" presId="urn:microsoft.com/office/officeart/2005/8/layout/architecture"/>
    <dgm:cxn modelId="{D41CC455-8EB5-411D-BD6E-5798B38C7DB7}" type="presOf" srcId="{0F307481-4A7B-4810-A6A5-8E5413A32B97}" destId="{012BE3E1-DF51-413C-B899-C4F9E0218827}" srcOrd="0" destOrd="0" presId="urn:microsoft.com/office/officeart/2005/8/layout/architecture"/>
    <dgm:cxn modelId="{3EA2E616-1BFF-4705-B7C3-0DB050F77AD7}" srcId="{E9221F0C-BF7F-4112-A9CE-BB8BE1DFEA44}" destId="{602987DF-B742-4FDE-8C22-5469D5CC5A59}" srcOrd="2" destOrd="0" parTransId="{C18D82F5-A401-4801-A30B-713EF25543B6}" sibTransId="{28012E3D-5FAC-4435-973E-CB956A83E52E}"/>
    <dgm:cxn modelId="{53F46B0D-9938-42C2-BB6B-9CDDCCF18851}" srcId="{E9221F0C-BF7F-4112-A9CE-BB8BE1DFEA44}" destId="{0F307481-4A7B-4810-A6A5-8E5413A32B97}" srcOrd="1" destOrd="0" parTransId="{9598B6CF-758C-4DF2-9D72-CBE7FE11E322}" sibTransId="{9A5AEF1C-71C5-41A1-AE03-F85D4CA15175}"/>
    <dgm:cxn modelId="{C73E4094-0266-4C9C-92F5-99B7964805C4}" type="presOf" srcId="{A72BC248-1D0A-440C-8DAC-0080945522AA}" destId="{28120042-94E0-421E-A2C9-ED5653D39592}" srcOrd="0" destOrd="0" presId="urn:microsoft.com/office/officeart/2005/8/layout/architecture"/>
    <dgm:cxn modelId="{8D16EF0F-0737-466E-AC05-F0BFE5276ABC}" type="presParOf" srcId="{A9C4C077-63B2-46EB-9774-0FC8973E7079}" destId="{13482491-B010-4E8C-9DA2-B3851534333D}" srcOrd="0" destOrd="0" presId="urn:microsoft.com/office/officeart/2005/8/layout/architecture"/>
    <dgm:cxn modelId="{C9FA3DED-546B-4293-BA05-08BAC89FD894}" type="presParOf" srcId="{13482491-B010-4E8C-9DA2-B3851534333D}" destId="{28120042-94E0-421E-A2C9-ED5653D39592}" srcOrd="0" destOrd="0" presId="urn:microsoft.com/office/officeart/2005/8/layout/architecture"/>
    <dgm:cxn modelId="{6B626C08-A48E-4A60-B8CD-E21D5AC6EF3A}" type="presParOf" srcId="{13482491-B010-4E8C-9DA2-B3851534333D}" destId="{481E6ECF-DA50-48FB-B6BA-24E5EE7ADC00}" srcOrd="1" destOrd="0" presId="urn:microsoft.com/office/officeart/2005/8/layout/architecture"/>
    <dgm:cxn modelId="{4C1DFA34-C856-45DD-8444-D5A628E3EBB0}" type="presParOf" srcId="{A9C4C077-63B2-46EB-9774-0FC8973E7079}" destId="{E5DE9F2C-DBC4-424B-8ECC-921FA5DEE7A6}" srcOrd="1" destOrd="0" presId="urn:microsoft.com/office/officeart/2005/8/layout/architecture"/>
    <dgm:cxn modelId="{EABBBB96-3CD7-4285-AF8E-5C48A2612301}" type="presParOf" srcId="{A9C4C077-63B2-46EB-9774-0FC8973E7079}" destId="{3A07A87A-420C-4E0E-B908-340A342DDB48}" srcOrd="2" destOrd="0" presId="urn:microsoft.com/office/officeart/2005/8/layout/architecture"/>
    <dgm:cxn modelId="{CC57E86A-ED23-40E1-A4A5-3E5CFDE5EDD4}" type="presParOf" srcId="{3A07A87A-420C-4E0E-B908-340A342DDB48}" destId="{012BE3E1-DF51-413C-B899-C4F9E0218827}" srcOrd="0" destOrd="0" presId="urn:microsoft.com/office/officeart/2005/8/layout/architecture"/>
    <dgm:cxn modelId="{A55387DB-6426-4616-8EA8-97E901B302D4}" type="presParOf" srcId="{3A07A87A-420C-4E0E-B908-340A342DDB48}" destId="{2F17DBC9-9BAA-4AE6-9B42-31756236DF3A}" srcOrd="1" destOrd="0" presId="urn:microsoft.com/office/officeart/2005/8/layout/architecture"/>
    <dgm:cxn modelId="{06DEADEE-462D-421E-8F53-76920A66E04F}" type="presParOf" srcId="{A9C4C077-63B2-46EB-9774-0FC8973E7079}" destId="{E368D6BA-551B-4CA0-85C8-E4CF5ECD4641}" srcOrd="3" destOrd="0" presId="urn:microsoft.com/office/officeart/2005/8/layout/architecture"/>
    <dgm:cxn modelId="{4D3FAFBB-9AE7-49BA-A3B9-96A259B66126}" type="presParOf" srcId="{A9C4C077-63B2-46EB-9774-0FC8973E7079}" destId="{23301FEA-B277-4FEF-8881-1CE0F27CCF34}" srcOrd="4" destOrd="0" presId="urn:microsoft.com/office/officeart/2005/8/layout/architecture"/>
    <dgm:cxn modelId="{9CFC348C-EBA1-464D-8BBE-4B191856AF92}" type="presParOf" srcId="{23301FEA-B277-4FEF-8881-1CE0F27CCF34}" destId="{A6CD8CF8-CCE2-4431-9EA4-FAFEFDC2203F}" srcOrd="0" destOrd="0" presId="urn:microsoft.com/office/officeart/2005/8/layout/architecture"/>
    <dgm:cxn modelId="{51656BF7-30BF-4397-8D66-C7754FBF9CB9}" type="presParOf" srcId="{23301FEA-B277-4FEF-8881-1CE0F27CCF34}" destId="{324B027C-CC4B-4C3E-91EC-24498625E3CF}" srcOrd="1" destOrd="0" presId="urn:microsoft.com/office/officeart/2005/8/layout/archite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9E6B0-35D8-493D-A5A8-795800A766AE}">
      <dsp:nvSpPr>
        <dsp:cNvPr id="0" name=""/>
        <dsp:cNvSpPr/>
      </dsp:nvSpPr>
      <dsp:spPr>
        <a:xfrm>
          <a:off x="2828" y="1806312"/>
          <a:ext cx="6008636" cy="1586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Public Workforce System dislocated worker initiative designed to connect those in transition into high demand civilian employment; including both </a:t>
          </a:r>
          <a:r>
            <a:rPr lang="en-US" sz="2100" kern="1200" dirty="0" err="1" smtClean="0"/>
            <a:t>servicemembers</a:t>
          </a:r>
          <a:r>
            <a:rPr lang="en-US" sz="2100" kern="1200" dirty="0" smtClean="0"/>
            <a:t> and </a:t>
          </a:r>
          <a:r>
            <a:rPr lang="en-US" sz="2100" kern="1200" dirty="0" smtClean="0"/>
            <a:t>spouses</a:t>
          </a:r>
          <a:endParaRPr lang="en-US" sz="2100" kern="1200" dirty="0"/>
        </a:p>
      </dsp:txBody>
      <dsp:txXfrm>
        <a:off x="49283" y="1852767"/>
        <a:ext cx="5915726" cy="1493197"/>
      </dsp:txXfrm>
    </dsp:sp>
    <dsp:sp modelId="{188702A5-51C3-493B-A23A-1E82F16298AC}">
      <dsp:nvSpPr>
        <dsp:cNvPr id="0" name=""/>
        <dsp:cNvSpPr/>
      </dsp:nvSpPr>
      <dsp:spPr>
        <a:xfrm>
          <a:off x="2828" y="4627"/>
          <a:ext cx="1896665" cy="1586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Counseling</a:t>
          </a:r>
          <a:endParaRPr lang="en-US" sz="2100" kern="1200" dirty="0"/>
        </a:p>
      </dsp:txBody>
      <dsp:txXfrm>
        <a:off x="49283" y="51082"/>
        <a:ext cx="1803755" cy="1493197"/>
      </dsp:txXfrm>
    </dsp:sp>
    <dsp:sp modelId="{96EC74B8-BA0F-4064-9D38-5D4A3FC2F64E}">
      <dsp:nvSpPr>
        <dsp:cNvPr id="0" name=""/>
        <dsp:cNvSpPr/>
      </dsp:nvSpPr>
      <dsp:spPr>
        <a:xfrm>
          <a:off x="2058814" y="4627"/>
          <a:ext cx="1896665" cy="1586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Training</a:t>
          </a:r>
          <a:endParaRPr lang="en-US" sz="2100" kern="1200"/>
        </a:p>
      </dsp:txBody>
      <dsp:txXfrm>
        <a:off x="2105269" y="51082"/>
        <a:ext cx="1803755" cy="1493197"/>
      </dsp:txXfrm>
    </dsp:sp>
    <dsp:sp modelId="{E45CC7B1-CD9A-430C-8FDC-0E60083C2D1B}">
      <dsp:nvSpPr>
        <dsp:cNvPr id="0" name=""/>
        <dsp:cNvSpPr/>
      </dsp:nvSpPr>
      <dsp:spPr>
        <a:xfrm>
          <a:off x="4114799" y="4627"/>
          <a:ext cx="1896665" cy="158610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Placement</a:t>
          </a:r>
          <a:endParaRPr lang="en-US" sz="2100" kern="1200"/>
        </a:p>
      </dsp:txBody>
      <dsp:txXfrm>
        <a:off x="4161254" y="51082"/>
        <a:ext cx="1803755" cy="1493197"/>
      </dsp:txXfrm>
    </dsp:sp>
    <dsp:sp modelId="{33EC74E0-6AF5-49EA-A0E1-7CF588797B65}">
      <dsp:nvSpPr>
        <dsp:cNvPr id="0" name=""/>
        <dsp:cNvSpPr/>
      </dsp:nvSpPr>
      <dsp:spPr>
        <a:xfrm>
          <a:off x="6330105" y="1654"/>
          <a:ext cx="1896665" cy="339076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t>Partnership: </a:t>
          </a:r>
          <a:r>
            <a:rPr lang="en-US" sz="2100" i="0" kern="1200" dirty="0" smtClean="0"/>
            <a:t>Military, Business, Community Colleges, Chambers of Commerce, Economic </a:t>
          </a:r>
          <a:r>
            <a:rPr lang="en-US" sz="2100" i="0" kern="1200" dirty="0" smtClean="0"/>
            <a:t>Development</a:t>
          </a:r>
          <a:endParaRPr lang="en-US" sz="2100" i="0" kern="1200" dirty="0"/>
        </a:p>
      </dsp:txBody>
      <dsp:txXfrm>
        <a:off x="6385656" y="57205"/>
        <a:ext cx="1785563" cy="3279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CF014-2859-4002-B71A-820DF3457945}">
      <dsp:nvSpPr>
        <dsp:cNvPr id="0" name=""/>
        <dsp:cNvSpPr/>
      </dsp:nvSpPr>
      <dsp:spPr>
        <a:xfrm>
          <a:off x="1320" y="1441740"/>
          <a:ext cx="3670725" cy="13418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Placement Rate </a:t>
          </a:r>
          <a:r>
            <a:rPr lang="en-US" sz="3300" b="1" kern="1200" dirty="0" smtClean="0"/>
            <a:t>85%</a:t>
          </a:r>
          <a:endParaRPr lang="en-US" sz="3300" b="1" kern="1200" dirty="0"/>
        </a:p>
      </dsp:txBody>
      <dsp:txXfrm>
        <a:off x="40622" y="1481042"/>
        <a:ext cx="3592121" cy="1263264"/>
      </dsp:txXfrm>
    </dsp:sp>
    <dsp:sp modelId="{A85C2E82-31EE-423C-856E-673F35D97C48}">
      <dsp:nvSpPr>
        <dsp:cNvPr id="0" name=""/>
        <dsp:cNvSpPr/>
      </dsp:nvSpPr>
      <dsp:spPr>
        <a:xfrm>
          <a:off x="1320" y="734"/>
          <a:ext cx="1158688" cy="13418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Direct Enrollments</a:t>
          </a:r>
        </a:p>
        <a:p>
          <a:pPr lvl="0" algn="ctr" defTabSz="488950" rtl="0">
            <a:lnSpc>
              <a:spcPct val="90000"/>
            </a:lnSpc>
            <a:spcBef>
              <a:spcPct val="0"/>
            </a:spcBef>
            <a:spcAft>
              <a:spcPct val="35000"/>
            </a:spcAft>
          </a:pPr>
          <a:r>
            <a:rPr lang="en-US" sz="1100" kern="1200" dirty="0" smtClean="0"/>
            <a:t> </a:t>
          </a:r>
          <a:r>
            <a:rPr lang="en-US" sz="1100" b="1" kern="1200" dirty="0" smtClean="0"/>
            <a:t>1850</a:t>
          </a:r>
          <a:endParaRPr lang="en-US" sz="1100" b="1" kern="1200" dirty="0"/>
        </a:p>
      </dsp:txBody>
      <dsp:txXfrm>
        <a:off x="35257" y="34671"/>
        <a:ext cx="1090814" cy="1273994"/>
      </dsp:txXfrm>
    </dsp:sp>
    <dsp:sp modelId="{1F6FA76E-4531-46C8-86AD-1D1457E4A7E4}">
      <dsp:nvSpPr>
        <dsp:cNvPr id="0" name=""/>
        <dsp:cNvSpPr/>
      </dsp:nvSpPr>
      <dsp:spPr>
        <a:xfrm>
          <a:off x="1257338" y="734"/>
          <a:ext cx="1158688" cy="13418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Placements</a:t>
          </a:r>
        </a:p>
        <a:p>
          <a:pPr lvl="0" algn="ctr" defTabSz="488950" rtl="0">
            <a:lnSpc>
              <a:spcPct val="90000"/>
            </a:lnSpc>
            <a:spcBef>
              <a:spcPct val="0"/>
            </a:spcBef>
            <a:spcAft>
              <a:spcPct val="35000"/>
            </a:spcAft>
          </a:pPr>
          <a:r>
            <a:rPr lang="en-US" sz="1100" kern="1200" dirty="0" smtClean="0"/>
            <a:t> </a:t>
          </a:r>
          <a:r>
            <a:rPr lang="en-US" sz="1100" b="1" kern="1200" dirty="0" smtClean="0"/>
            <a:t>1369</a:t>
          </a:r>
          <a:endParaRPr lang="en-US" sz="1100" b="1" kern="1200" dirty="0"/>
        </a:p>
      </dsp:txBody>
      <dsp:txXfrm>
        <a:off x="1291275" y="34671"/>
        <a:ext cx="1090814" cy="1273994"/>
      </dsp:txXfrm>
    </dsp:sp>
    <dsp:sp modelId="{9A20E070-1825-40D3-B7C0-217E2F82E0F6}">
      <dsp:nvSpPr>
        <dsp:cNvPr id="0" name=""/>
        <dsp:cNvSpPr/>
      </dsp:nvSpPr>
      <dsp:spPr>
        <a:xfrm>
          <a:off x="2513357" y="734"/>
          <a:ext cx="1158688" cy="13418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Apprenticeship </a:t>
          </a:r>
        </a:p>
        <a:p>
          <a:pPr lvl="0" algn="ctr" defTabSz="488950" rtl="0">
            <a:lnSpc>
              <a:spcPct val="90000"/>
            </a:lnSpc>
            <a:spcBef>
              <a:spcPct val="0"/>
            </a:spcBef>
            <a:spcAft>
              <a:spcPct val="35000"/>
            </a:spcAft>
          </a:pPr>
          <a:r>
            <a:rPr lang="en-US" sz="1100" b="1" kern="1200" dirty="0" smtClean="0"/>
            <a:t>397</a:t>
          </a:r>
          <a:endParaRPr lang="en-US" sz="1100" b="1" kern="1200" dirty="0"/>
        </a:p>
      </dsp:txBody>
      <dsp:txXfrm>
        <a:off x="2547294" y="34671"/>
        <a:ext cx="1090814" cy="1273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20042-94E0-421E-A2C9-ED5653D39592}">
      <dsp:nvSpPr>
        <dsp:cNvPr id="0" name=""/>
        <dsp:cNvSpPr/>
      </dsp:nvSpPr>
      <dsp:spPr>
        <a:xfrm>
          <a:off x="2688" y="0"/>
          <a:ext cx="1087229" cy="278434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Establishment of </a:t>
          </a:r>
          <a:r>
            <a:rPr lang="en-US" sz="1100" b="1" kern="1200" dirty="0" smtClean="0"/>
            <a:t>American Job Center </a:t>
          </a:r>
          <a:r>
            <a:rPr lang="en-US" sz="1100" kern="1200" dirty="0" smtClean="0"/>
            <a:t>(</a:t>
          </a:r>
          <a:r>
            <a:rPr lang="en-US" sz="1100" kern="1200" dirty="0" err="1" smtClean="0"/>
            <a:t>WorkSource</a:t>
          </a:r>
          <a:r>
            <a:rPr lang="en-US" sz="1100" kern="1200" dirty="0" smtClean="0"/>
            <a:t> JBLM)</a:t>
          </a:r>
        </a:p>
        <a:p>
          <a:pPr lvl="0" algn="ctr" defTabSz="488950" rtl="0">
            <a:lnSpc>
              <a:spcPct val="90000"/>
            </a:lnSpc>
            <a:spcBef>
              <a:spcPct val="0"/>
            </a:spcBef>
            <a:spcAft>
              <a:spcPct val="35000"/>
            </a:spcAft>
          </a:pPr>
          <a:endParaRPr lang="en-US" sz="1100" kern="1200" dirty="0" smtClean="0"/>
        </a:p>
        <a:p>
          <a:pPr lvl="0" algn="ctr" defTabSz="488950" rtl="0">
            <a:lnSpc>
              <a:spcPct val="90000"/>
            </a:lnSpc>
            <a:spcBef>
              <a:spcPct val="0"/>
            </a:spcBef>
            <a:spcAft>
              <a:spcPct val="35000"/>
            </a:spcAft>
          </a:pPr>
          <a:r>
            <a:rPr lang="en-US" sz="1100" kern="1200" dirty="0" smtClean="0"/>
            <a:t>1</a:t>
          </a:r>
          <a:r>
            <a:rPr lang="en-US" sz="1100" kern="1200" baseline="30000" dirty="0" smtClean="0"/>
            <a:t>st</a:t>
          </a:r>
          <a:r>
            <a:rPr lang="en-US" sz="1100" kern="1200" dirty="0" smtClean="0"/>
            <a:t> to Actively Integrate into Military Transition </a:t>
          </a:r>
          <a:r>
            <a:rPr lang="en-US" sz="1100" kern="1200" dirty="0" smtClean="0"/>
            <a:t>Services</a:t>
          </a:r>
          <a:endParaRPr lang="en-US" sz="1100" kern="1200" dirty="0" smtClean="0"/>
        </a:p>
      </dsp:txBody>
      <dsp:txXfrm>
        <a:off x="34532" y="31844"/>
        <a:ext cx="1023541" cy="2720656"/>
      </dsp:txXfrm>
    </dsp:sp>
    <dsp:sp modelId="{012BE3E1-DF51-413C-B899-C4F9E0218827}">
      <dsp:nvSpPr>
        <dsp:cNvPr id="0" name=""/>
        <dsp:cNvSpPr/>
      </dsp:nvSpPr>
      <dsp:spPr>
        <a:xfrm>
          <a:off x="1272573" y="0"/>
          <a:ext cx="1087229" cy="278434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Launch of </a:t>
          </a:r>
          <a:r>
            <a:rPr lang="en-US" sz="1100" b="1" kern="1200" dirty="0" smtClean="0"/>
            <a:t>Corporate Fellowship Program</a:t>
          </a:r>
          <a:r>
            <a:rPr lang="en-US" sz="1100" kern="1200" dirty="0" smtClean="0"/>
            <a:t>, Now Managed Nationally by Hiring Our Heroes.</a:t>
          </a:r>
        </a:p>
        <a:p>
          <a:pPr lvl="0" algn="ctr" defTabSz="488950" rtl="0">
            <a:lnSpc>
              <a:spcPct val="90000"/>
            </a:lnSpc>
            <a:spcBef>
              <a:spcPct val="0"/>
            </a:spcBef>
            <a:spcAft>
              <a:spcPct val="35000"/>
            </a:spcAft>
          </a:pPr>
          <a:r>
            <a:rPr lang="en-US" sz="1100" kern="1200" dirty="0" smtClean="0"/>
            <a:t>Have Since Launched </a:t>
          </a:r>
          <a:r>
            <a:rPr lang="en-US" sz="1100" b="1" kern="1200" dirty="0" smtClean="0"/>
            <a:t>Work-Ex</a:t>
          </a:r>
          <a:r>
            <a:rPr lang="en-US" sz="1100" kern="1200" dirty="0" smtClean="0"/>
            <a:t> and </a:t>
          </a:r>
          <a:r>
            <a:rPr lang="en-US" sz="1100" b="1" kern="1200" dirty="0" smtClean="0"/>
            <a:t>Spouse Ambassador </a:t>
          </a:r>
          <a:r>
            <a:rPr lang="en-US" sz="1100" b="1" kern="1200" dirty="0" smtClean="0"/>
            <a:t>Program</a:t>
          </a:r>
          <a:endParaRPr lang="en-US" sz="1100" kern="1200" dirty="0"/>
        </a:p>
      </dsp:txBody>
      <dsp:txXfrm>
        <a:off x="1304417" y="31844"/>
        <a:ext cx="1023541" cy="2720656"/>
      </dsp:txXfrm>
    </dsp:sp>
    <dsp:sp modelId="{A6CD8CF8-CCE2-4431-9EA4-FAFEFDC2203F}">
      <dsp:nvSpPr>
        <dsp:cNvPr id="0" name=""/>
        <dsp:cNvSpPr/>
      </dsp:nvSpPr>
      <dsp:spPr>
        <a:xfrm>
          <a:off x="2542457" y="0"/>
          <a:ext cx="1087229" cy="278434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Development of Career Skill Programs and  </a:t>
          </a:r>
          <a:r>
            <a:rPr lang="en-US" sz="1100" b="1" kern="1200" dirty="0" smtClean="0"/>
            <a:t>Veterans Industry Education   (VIE 25)</a:t>
          </a:r>
          <a:endParaRPr lang="en-US" sz="1100" b="1" kern="1200" dirty="0"/>
        </a:p>
      </dsp:txBody>
      <dsp:txXfrm>
        <a:off x="2574301" y="31844"/>
        <a:ext cx="1023541" cy="2720656"/>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E6FC440-D1E5-8145-9B20-08FADD4534B2}" type="datetimeFigureOut">
              <a:rPr lang="en-US" smtClean="0"/>
              <a:t>9/19/2018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80659D0-4B8A-2A41-88BA-890F3F66D1A4}" type="slidenum">
              <a:rPr lang="en-US" smtClean="0"/>
              <a:t>‹#›</a:t>
            </a:fld>
            <a:endParaRPr lang="en-US"/>
          </a:p>
        </p:txBody>
      </p:sp>
    </p:spTree>
    <p:extLst>
      <p:ext uri="{BB962C8B-B14F-4D97-AF65-F5344CB8AC3E}">
        <p14:creationId xmlns:p14="http://schemas.microsoft.com/office/powerpoint/2010/main" val="926287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BBD168-F659-294E-82DD-BA40AF1FF1B1}" type="datetimeFigureOut">
              <a:rPr lang="en-US" smtClean="0"/>
              <a:t>9/19/2018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9252C6-7D7C-0641-B95C-C15A4B53839C}" type="slidenum">
              <a:rPr lang="en-US" smtClean="0"/>
              <a:t>‹#›</a:t>
            </a:fld>
            <a:endParaRPr lang="en-US"/>
          </a:p>
        </p:txBody>
      </p:sp>
    </p:spTree>
    <p:extLst>
      <p:ext uri="{BB962C8B-B14F-4D97-AF65-F5344CB8AC3E}">
        <p14:creationId xmlns:p14="http://schemas.microsoft.com/office/powerpoint/2010/main" val="3213423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acMtn graph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958493" y="2585589"/>
            <a:ext cx="4319302" cy="1341641"/>
          </a:xfrm>
          <a:prstGeom prst="rect">
            <a:avLst/>
          </a:prstGeom>
        </p:spPr>
        <p:txBody>
          <a:bodyPr>
            <a:normAutofit/>
          </a:bodyPr>
          <a:lstStyle>
            <a:lvl1pPr algn="l">
              <a:lnSpc>
                <a:spcPts val="3020"/>
              </a:lnSpc>
              <a:defRPr sz="3600">
                <a:solidFill>
                  <a:srgbClr val="BE1E2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50677" y="3577391"/>
            <a:ext cx="4918491" cy="90994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70636" y="4767263"/>
            <a:ext cx="2133600" cy="273844"/>
          </a:xfrm>
        </p:spPr>
        <p:txBody>
          <a:bodyPr/>
          <a:lstStyle>
            <a:lvl1pPr>
              <a:defRPr sz="1100">
                <a:solidFill>
                  <a:srgbClr val="505150"/>
                </a:solidFill>
              </a:defRPr>
            </a:lvl1pPr>
          </a:lstStyle>
          <a:p>
            <a:fld id="{243292D1-73BB-4F76-BC22-1D08D5D3F79D}" type="datetime1">
              <a:rPr lang="en-US" smtClean="0"/>
              <a:t>9/19/2018</a:t>
            </a:fld>
            <a:endParaRPr lang="en-US" dirty="0"/>
          </a:p>
        </p:txBody>
      </p:sp>
      <p:sp>
        <p:nvSpPr>
          <p:cNvPr id="5" name="Footer Placeholder 4"/>
          <p:cNvSpPr>
            <a:spLocks noGrp="1"/>
          </p:cNvSpPr>
          <p:nvPr>
            <p:ph type="ftr" sz="quarter" idx="11"/>
          </p:nvPr>
        </p:nvSpPr>
        <p:spPr>
          <a:xfrm>
            <a:off x="2508739" y="4767263"/>
            <a:ext cx="4344051" cy="273844"/>
          </a:xfrm>
        </p:spPr>
        <p:txBody>
          <a:bodyPr/>
          <a:lstStyle>
            <a:lvl1pPr>
              <a:defRPr sz="1100">
                <a:solidFill>
                  <a:srgbClr val="717375"/>
                </a:solidFill>
              </a:defRPr>
            </a:lvl1pPr>
          </a:lstStyle>
          <a:p>
            <a:r>
              <a:rPr lang="en-US" smtClean="0"/>
              <a:t>Pacific Mountain Workforce Development</a:t>
            </a:r>
            <a:endParaRPr lang="en-US" dirty="0"/>
          </a:p>
        </p:txBody>
      </p:sp>
      <p:sp>
        <p:nvSpPr>
          <p:cNvPr id="6" name="Slide Number Placeholder 5"/>
          <p:cNvSpPr>
            <a:spLocks noGrp="1"/>
          </p:cNvSpPr>
          <p:nvPr>
            <p:ph type="sldNum" sz="quarter" idx="12"/>
          </p:nvPr>
        </p:nvSpPr>
        <p:spPr>
          <a:xfrm>
            <a:off x="6852790" y="4767263"/>
            <a:ext cx="2133600" cy="273844"/>
          </a:xfrm>
        </p:spPr>
        <p:txBody>
          <a:bodyPr/>
          <a:lstStyle>
            <a:lvl1pPr>
              <a:defRPr sz="1100">
                <a:solidFill>
                  <a:schemeClr val="bg1"/>
                </a:solidFill>
              </a:defRPr>
            </a:lvl1pPr>
          </a:lstStyle>
          <a:p>
            <a:fld id="{0CA29E4F-A6B2-E94D-8CA0-7855D3F9DD1B}"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448" y="134730"/>
            <a:ext cx="1853720" cy="926860"/>
          </a:xfrm>
          <a:prstGeom prst="rect">
            <a:avLst/>
          </a:prstGeom>
        </p:spPr>
      </p:pic>
    </p:spTree>
    <p:extLst>
      <p:ext uri="{BB962C8B-B14F-4D97-AF65-F5344CB8AC3E}">
        <p14:creationId xmlns:p14="http://schemas.microsoft.com/office/powerpoint/2010/main" val="268293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PPt gear header.png"/>
          <p:cNvPicPr>
            <a:picLocks noChangeAspect="1"/>
          </p:cNvPicPr>
          <p:nvPr userDrawn="1"/>
        </p:nvPicPr>
        <p:blipFill rotWithShape="1">
          <a:blip r:embed="rId2">
            <a:extLst>
              <a:ext uri="{28A0092B-C50C-407E-A947-70E740481C1C}">
                <a14:useLocalDpi xmlns:a14="http://schemas.microsoft.com/office/drawing/2010/main" val="0"/>
              </a:ext>
            </a:extLst>
          </a:blip>
          <a:srcRect t="17963" b="36011"/>
          <a:stretch/>
        </p:blipFill>
        <p:spPr>
          <a:xfrm>
            <a:off x="0" y="1"/>
            <a:ext cx="9144000" cy="905282"/>
          </a:xfrm>
          <a:prstGeom prst="rect">
            <a:avLst/>
          </a:prstGeom>
        </p:spPr>
      </p:pic>
      <p:sp>
        <p:nvSpPr>
          <p:cNvPr id="2" name="Title 1"/>
          <p:cNvSpPr>
            <a:spLocks noGrp="1"/>
          </p:cNvSpPr>
          <p:nvPr>
            <p:ph type="title"/>
          </p:nvPr>
        </p:nvSpPr>
        <p:spPr>
          <a:xfrm>
            <a:off x="457200" y="147758"/>
            <a:ext cx="8229600" cy="646804"/>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05150"/>
                </a:solidFill>
              </a:defRPr>
            </a:lvl1pPr>
            <a:lvl2pPr>
              <a:defRPr>
                <a:solidFill>
                  <a:srgbClr val="505150"/>
                </a:solidFill>
              </a:defRPr>
            </a:lvl2pPr>
            <a:lvl3pPr>
              <a:defRPr>
                <a:solidFill>
                  <a:srgbClr val="505150"/>
                </a:solidFill>
              </a:defRPr>
            </a:lvl3pPr>
            <a:lvl4pPr>
              <a:defRPr>
                <a:solidFill>
                  <a:srgbClr val="505150"/>
                </a:solidFill>
              </a:defRPr>
            </a:lvl4pPr>
            <a:lvl5pPr>
              <a:defRPr>
                <a:solidFill>
                  <a:srgbClr val="5051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B90DA0-B3F8-4D9A-BA1B-D9F787256815}" type="datetime1">
              <a:rPr lang="en-US" smtClean="0"/>
              <a:t>9/19/2018</a:t>
            </a:fld>
            <a:endParaRPr lang="en-US"/>
          </a:p>
        </p:txBody>
      </p:sp>
      <p:sp>
        <p:nvSpPr>
          <p:cNvPr id="5" name="Footer Placeholder 4"/>
          <p:cNvSpPr>
            <a:spLocks noGrp="1"/>
          </p:cNvSpPr>
          <p:nvPr>
            <p:ph type="ftr" sz="quarter" idx="11"/>
          </p:nvPr>
        </p:nvSpPr>
        <p:spPr/>
        <p:txBody>
          <a:bodyPr/>
          <a:lstStyle/>
          <a:p>
            <a:r>
              <a:rPr lang="en-US"/>
              <a:t>Pacific Mountain Workforce Development</a:t>
            </a:r>
          </a:p>
        </p:txBody>
      </p:sp>
      <p:sp>
        <p:nvSpPr>
          <p:cNvPr id="6" name="Slide Number Placeholder 5"/>
          <p:cNvSpPr>
            <a:spLocks noGrp="1"/>
          </p:cNvSpPr>
          <p:nvPr>
            <p:ph type="sldNum" sz="quarter" idx="12"/>
          </p:nvPr>
        </p:nvSpPr>
        <p:spPr>
          <a:xfrm>
            <a:off x="6553200" y="4767263"/>
            <a:ext cx="2133600" cy="274637"/>
          </a:xfrm>
        </p:spPr>
        <p:txBody>
          <a:bodyPr/>
          <a:lstStyle/>
          <a:p>
            <a:fld id="{632BFBB2-9BF4-AE41-B67F-87749470D31E}" type="slidenum">
              <a:rPr lang="en-US" smtClean="0"/>
              <a:t>‹#›</a:t>
            </a:fld>
            <a:endParaRPr lang="en-US" dirty="0"/>
          </a:p>
        </p:txBody>
      </p:sp>
    </p:spTree>
    <p:extLst>
      <p:ext uri="{BB962C8B-B14F-4D97-AF65-F5344CB8AC3E}">
        <p14:creationId xmlns:p14="http://schemas.microsoft.com/office/powerpoint/2010/main" val="122341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PPt gear header_gray_horiz.jpg"/>
          <p:cNvPicPr>
            <a:picLocks noChangeAspect="1"/>
          </p:cNvPicPr>
          <p:nvPr userDrawn="1"/>
        </p:nvPicPr>
        <p:blipFill rotWithShape="1">
          <a:blip r:embed="rId2">
            <a:alphaModFix amt="61000"/>
            <a:extLst>
              <a:ext uri="{28A0092B-C50C-407E-A947-70E740481C1C}">
                <a14:useLocalDpi xmlns:a14="http://schemas.microsoft.com/office/drawing/2010/main" val="0"/>
              </a:ext>
            </a:extLst>
          </a:blip>
          <a:srcRect t="18697" b="35102"/>
          <a:stretch/>
        </p:blipFill>
        <p:spPr>
          <a:xfrm>
            <a:off x="0" y="1"/>
            <a:ext cx="9144000" cy="905282"/>
          </a:xfrm>
          <a:prstGeom prst="rect">
            <a:avLst/>
          </a:prstGeom>
        </p:spPr>
      </p:pic>
      <p:sp>
        <p:nvSpPr>
          <p:cNvPr id="3" name="Content Placeholder 2"/>
          <p:cNvSpPr>
            <a:spLocks noGrp="1"/>
          </p:cNvSpPr>
          <p:nvPr>
            <p:ph idx="1"/>
          </p:nvPr>
        </p:nvSpPr>
        <p:spPr/>
        <p:txBody>
          <a:bodyPr/>
          <a:lstStyle>
            <a:lvl1pPr>
              <a:defRPr>
                <a:solidFill>
                  <a:srgbClr val="505150"/>
                </a:solidFill>
              </a:defRPr>
            </a:lvl1pPr>
            <a:lvl2pPr>
              <a:defRPr>
                <a:solidFill>
                  <a:srgbClr val="505150"/>
                </a:solidFill>
              </a:defRPr>
            </a:lvl2pPr>
            <a:lvl3pPr>
              <a:defRPr>
                <a:solidFill>
                  <a:srgbClr val="505150"/>
                </a:solidFill>
              </a:defRPr>
            </a:lvl3pPr>
            <a:lvl4pPr>
              <a:defRPr>
                <a:solidFill>
                  <a:srgbClr val="505150"/>
                </a:solidFill>
              </a:defRPr>
            </a:lvl4pPr>
            <a:lvl5pPr>
              <a:defRPr>
                <a:solidFill>
                  <a:srgbClr val="5051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A11B10-9696-4BF2-A21C-A9C8F1ED78CF}" type="datetime1">
              <a:rPr lang="en-US" smtClean="0"/>
              <a:t>9/19/2018</a:t>
            </a:fld>
            <a:endParaRPr lang="en-US"/>
          </a:p>
        </p:txBody>
      </p:sp>
      <p:sp>
        <p:nvSpPr>
          <p:cNvPr id="5" name="Footer Placeholder 4"/>
          <p:cNvSpPr>
            <a:spLocks noGrp="1"/>
          </p:cNvSpPr>
          <p:nvPr>
            <p:ph type="ftr" sz="quarter" idx="11"/>
          </p:nvPr>
        </p:nvSpPr>
        <p:spPr/>
        <p:txBody>
          <a:bodyPr/>
          <a:lstStyle/>
          <a:p>
            <a:r>
              <a:rPr lang="en-US"/>
              <a:t>Pacific Mountain Workforce Development</a:t>
            </a:r>
          </a:p>
        </p:txBody>
      </p:sp>
      <p:sp>
        <p:nvSpPr>
          <p:cNvPr id="6" name="Slide Number Placeholder 5"/>
          <p:cNvSpPr>
            <a:spLocks noGrp="1"/>
          </p:cNvSpPr>
          <p:nvPr>
            <p:ph type="sldNum" sz="quarter" idx="12"/>
          </p:nvPr>
        </p:nvSpPr>
        <p:spPr/>
        <p:txBody>
          <a:bodyPr/>
          <a:lstStyle/>
          <a:p>
            <a:fld id="{632BFBB2-9BF4-AE41-B67F-87749470D31E}" type="slidenum">
              <a:rPr lang="en-US" smtClean="0"/>
              <a:t>‹#›</a:t>
            </a:fld>
            <a:endParaRPr lang="en-US"/>
          </a:p>
        </p:txBody>
      </p:sp>
      <p:sp>
        <p:nvSpPr>
          <p:cNvPr id="10" name="Title 1"/>
          <p:cNvSpPr>
            <a:spLocks noGrp="1"/>
          </p:cNvSpPr>
          <p:nvPr>
            <p:ph type="title"/>
          </p:nvPr>
        </p:nvSpPr>
        <p:spPr>
          <a:xfrm>
            <a:off x="457200" y="147758"/>
            <a:ext cx="7651262" cy="646804"/>
          </a:xfrm>
        </p:spPr>
        <p:txBody>
          <a:bodyPr/>
          <a:lstStyle/>
          <a:p>
            <a:r>
              <a:rPr lang="en-US" dirty="0"/>
              <a:t>Click to edit Master title style</a:t>
            </a:r>
          </a:p>
        </p:txBody>
      </p:sp>
      <p:pic>
        <p:nvPicPr>
          <p:cNvPr id="11" name="Picture 10" descr="PacMtn_Logo_Icon_whiteBkg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1101" y="206375"/>
            <a:ext cx="557860" cy="514223"/>
          </a:xfrm>
          <a:prstGeom prst="rect">
            <a:avLst/>
          </a:prstGeom>
        </p:spPr>
      </p:pic>
    </p:spTree>
    <p:extLst>
      <p:ext uri="{BB962C8B-B14F-4D97-AF65-F5344CB8AC3E}">
        <p14:creationId xmlns:p14="http://schemas.microsoft.com/office/powerpoint/2010/main" val="94082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PPt gear header.png"/>
          <p:cNvPicPr>
            <a:picLocks noChangeAspect="1"/>
          </p:cNvPicPr>
          <p:nvPr userDrawn="1"/>
        </p:nvPicPr>
        <p:blipFill rotWithShape="1">
          <a:blip r:embed="rId2">
            <a:extLst>
              <a:ext uri="{28A0092B-C50C-407E-A947-70E740481C1C}">
                <a14:useLocalDpi xmlns:a14="http://schemas.microsoft.com/office/drawing/2010/main" val="0"/>
              </a:ext>
            </a:extLst>
          </a:blip>
          <a:srcRect t="17963" b="36011"/>
          <a:stretch/>
        </p:blipFill>
        <p:spPr>
          <a:xfrm>
            <a:off x="0" y="1"/>
            <a:ext cx="9144000" cy="905282"/>
          </a:xfrm>
          <a:prstGeom prst="rect">
            <a:avLst/>
          </a:prstGeom>
        </p:spPr>
      </p:pic>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710383-63C0-45E5-976A-94FBEBBC4F9C}" type="datetime1">
              <a:rPr lang="en-US" smtClean="0"/>
              <a:t>9/19/2018</a:t>
            </a:fld>
            <a:endParaRPr lang="en-US"/>
          </a:p>
        </p:txBody>
      </p:sp>
      <p:sp>
        <p:nvSpPr>
          <p:cNvPr id="6" name="Footer Placeholder 5"/>
          <p:cNvSpPr>
            <a:spLocks noGrp="1"/>
          </p:cNvSpPr>
          <p:nvPr>
            <p:ph type="ftr" sz="quarter" idx="11"/>
          </p:nvPr>
        </p:nvSpPr>
        <p:spPr/>
        <p:txBody>
          <a:bodyPr/>
          <a:lstStyle/>
          <a:p>
            <a:r>
              <a:rPr lang="en-US"/>
              <a:t>Pacific Mountain Workforce Development</a:t>
            </a:r>
          </a:p>
        </p:txBody>
      </p:sp>
      <p:sp>
        <p:nvSpPr>
          <p:cNvPr id="7" name="Slide Number Placeholder 6"/>
          <p:cNvSpPr>
            <a:spLocks noGrp="1"/>
          </p:cNvSpPr>
          <p:nvPr>
            <p:ph type="sldNum" sz="quarter" idx="12"/>
          </p:nvPr>
        </p:nvSpPr>
        <p:spPr/>
        <p:txBody>
          <a:bodyPr/>
          <a:lstStyle/>
          <a:p>
            <a:fld id="{632BFBB2-9BF4-AE41-B67F-87749470D31E}" type="slidenum">
              <a:rPr lang="en-US" smtClean="0"/>
              <a:t>‹#›</a:t>
            </a:fld>
            <a:endParaRPr lang="en-US"/>
          </a:p>
        </p:txBody>
      </p:sp>
      <p:sp>
        <p:nvSpPr>
          <p:cNvPr id="10" name="Title 1"/>
          <p:cNvSpPr>
            <a:spLocks noGrp="1"/>
          </p:cNvSpPr>
          <p:nvPr>
            <p:ph type="title"/>
          </p:nvPr>
        </p:nvSpPr>
        <p:spPr>
          <a:xfrm>
            <a:off x="457200" y="147758"/>
            <a:ext cx="7638236" cy="646804"/>
          </a:xfrm>
        </p:spPr>
        <p:txBody>
          <a:bodyPr/>
          <a:lstStyle/>
          <a:p>
            <a:r>
              <a:rPr lang="en-US" dirty="0"/>
              <a:t>Click to edit Master title style</a:t>
            </a:r>
          </a:p>
        </p:txBody>
      </p:sp>
      <p:pic>
        <p:nvPicPr>
          <p:cNvPr id="11" name="Picture 10" descr="PacMtn_Logo_Icon_whiteBkg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1101" y="206375"/>
            <a:ext cx="557860" cy="514223"/>
          </a:xfrm>
          <a:prstGeom prst="rect">
            <a:avLst/>
          </a:prstGeom>
        </p:spPr>
      </p:pic>
    </p:spTree>
    <p:extLst>
      <p:ext uri="{BB962C8B-B14F-4D97-AF65-F5344CB8AC3E}">
        <p14:creationId xmlns:p14="http://schemas.microsoft.com/office/powerpoint/2010/main" val="2190370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PPt gear header.png"/>
          <p:cNvPicPr>
            <a:picLocks noChangeAspect="1"/>
          </p:cNvPicPr>
          <p:nvPr userDrawn="1"/>
        </p:nvPicPr>
        <p:blipFill rotWithShape="1">
          <a:blip r:embed="rId2">
            <a:extLst>
              <a:ext uri="{28A0092B-C50C-407E-A947-70E740481C1C}">
                <a14:useLocalDpi xmlns:a14="http://schemas.microsoft.com/office/drawing/2010/main" val="0"/>
              </a:ext>
            </a:extLst>
          </a:blip>
          <a:srcRect t="17963" b="36011"/>
          <a:stretch/>
        </p:blipFill>
        <p:spPr>
          <a:xfrm>
            <a:off x="0" y="1"/>
            <a:ext cx="9144000" cy="905282"/>
          </a:xfrm>
          <a:prstGeom prst="rect">
            <a:avLst/>
          </a:prstGeom>
        </p:spPr>
      </p:pic>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CF0301-535C-4474-B466-F593C2B14F2F}" type="datetime1">
              <a:rPr lang="en-US" smtClean="0"/>
              <a:t>9/19/2018</a:t>
            </a:fld>
            <a:endParaRPr lang="en-US"/>
          </a:p>
        </p:txBody>
      </p:sp>
      <p:sp>
        <p:nvSpPr>
          <p:cNvPr id="8" name="Footer Placeholder 7"/>
          <p:cNvSpPr>
            <a:spLocks noGrp="1"/>
          </p:cNvSpPr>
          <p:nvPr>
            <p:ph type="ftr" sz="quarter" idx="11"/>
          </p:nvPr>
        </p:nvSpPr>
        <p:spPr/>
        <p:txBody>
          <a:bodyPr/>
          <a:lstStyle/>
          <a:p>
            <a:r>
              <a:rPr lang="en-US"/>
              <a:t>Pacific Mountain Workforce Development</a:t>
            </a:r>
          </a:p>
        </p:txBody>
      </p:sp>
      <p:sp>
        <p:nvSpPr>
          <p:cNvPr id="9" name="Slide Number Placeholder 8"/>
          <p:cNvSpPr>
            <a:spLocks noGrp="1"/>
          </p:cNvSpPr>
          <p:nvPr>
            <p:ph type="sldNum" sz="quarter" idx="12"/>
          </p:nvPr>
        </p:nvSpPr>
        <p:spPr/>
        <p:txBody>
          <a:bodyPr/>
          <a:lstStyle/>
          <a:p>
            <a:fld id="{632BFBB2-9BF4-AE41-B67F-87749470D31E}" type="slidenum">
              <a:rPr lang="en-US" smtClean="0"/>
              <a:t>‹#›</a:t>
            </a:fld>
            <a:endParaRPr lang="en-US"/>
          </a:p>
        </p:txBody>
      </p:sp>
      <p:sp>
        <p:nvSpPr>
          <p:cNvPr id="12" name="Title 1"/>
          <p:cNvSpPr>
            <a:spLocks noGrp="1"/>
          </p:cNvSpPr>
          <p:nvPr>
            <p:ph type="title"/>
          </p:nvPr>
        </p:nvSpPr>
        <p:spPr>
          <a:xfrm>
            <a:off x="457200" y="147758"/>
            <a:ext cx="8229600" cy="646804"/>
          </a:xfrm>
        </p:spPr>
        <p:txBody>
          <a:bodyPr/>
          <a:lstStyle/>
          <a:p>
            <a:r>
              <a:rPr lang="en-US" dirty="0"/>
              <a:t>Click to edit Master title style</a:t>
            </a:r>
          </a:p>
        </p:txBody>
      </p:sp>
      <p:pic>
        <p:nvPicPr>
          <p:cNvPr id="13" name="Picture 12" descr="PacMtn_Logo_Icon_whiteBkg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1101" y="206375"/>
            <a:ext cx="557860" cy="514223"/>
          </a:xfrm>
          <a:prstGeom prst="rect">
            <a:avLst/>
          </a:prstGeom>
        </p:spPr>
      </p:pic>
    </p:spTree>
    <p:extLst>
      <p:ext uri="{BB962C8B-B14F-4D97-AF65-F5344CB8AC3E}">
        <p14:creationId xmlns:p14="http://schemas.microsoft.com/office/powerpoint/2010/main" val="1679872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PPt gear header.png"/>
          <p:cNvPicPr>
            <a:picLocks noChangeAspect="1"/>
          </p:cNvPicPr>
          <p:nvPr userDrawn="1"/>
        </p:nvPicPr>
        <p:blipFill rotWithShape="1">
          <a:blip r:embed="rId2">
            <a:extLst>
              <a:ext uri="{28A0092B-C50C-407E-A947-70E740481C1C}">
                <a14:useLocalDpi xmlns:a14="http://schemas.microsoft.com/office/drawing/2010/main" val="0"/>
              </a:ext>
            </a:extLst>
          </a:blip>
          <a:srcRect t="17963" b="36011"/>
          <a:stretch/>
        </p:blipFill>
        <p:spPr>
          <a:xfrm>
            <a:off x="0" y="1"/>
            <a:ext cx="9144000" cy="905282"/>
          </a:xfrm>
          <a:prstGeom prst="rect">
            <a:avLst/>
          </a:prstGeom>
        </p:spPr>
      </p:pic>
      <p:sp>
        <p:nvSpPr>
          <p:cNvPr id="2" name="Title 1"/>
          <p:cNvSpPr>
            <a:spLocks noGrp="1"/>
          </p:cNvSpPr>
          <p:nvPr>
            <p:ph type="title"/>
          </p:nvPr>
        </p:nvSpPr>
        <p:spPr>
          <a:xfrm>
            <a:off x="457200" y="147758"/>
            <a:ext cx="8229600" cy="646804"/>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CC1ED94-634A-47CA-8E1A-27B957598DCD}" type="datetime1">
              <a:rPr lang="en-US" smtClean="0"/>
              <a:t>9/19/2018</a:t>
            </a:fld>
            <a:endParaRPr lang="en-US"/>
          </a:p>
        </p:txBody>
      </p:sp>
      <p:sp>
        <p:nvSpPr>
          <p:cNvPr id="4" name="Footer Placeholder 3"/>
          <p:cNvSpPr>
            <a:spLocks noGrp="1"/>
          </p:cNvSpPr>
          <p:nvPr>
            <p:ph type="ftr" sz="quarter" idx="11"/>
          </p:nvPr>
        </p:nvSpPr>
        <p:spPr/>
        <p:txBody>
          <a:bodyPr/>
          <a:lstStyle/>
          <a:p>
            <a:r>
              <a:rPr lang="en-US"/>
              <a:t>Pacific Mountain Workforce Development</a:t>
            </a:r>
          </a:p>
        </p:txBody>
      </p:sp>
      <p:sp>
        <p:nvSpPr>
          <p:cNvPr id="5" name="Slide Number Placeholder 4"/>
          <p:cNvSpPr>
            <a:spLocks noGrp="1"/>
          </p:cNvSpPr>
          <p:nvPr>
            <p:ph type="sldNum" sz="quarter" idx="12"/>
          </p:nvPr>
        </p:nvSpPr>
        <p:spPr/>
        <p:txBody>
          <a:bodyPr/>
          <a:lstStyle/>
          <a:p>
            <a:fld id="{632BFBB2-9BF4-AE41-B67F-87749470D31E}" type="slidenum">
              <a:rPr lang="en-US" smtClean="0"/>
              <a:t>‹#›</a:t>
            </a:fld>
            <a:endParaRPr lang="en-US"/>
          </a:p>
        </p:txBody>
      </p:sp>
      <p:pic>
        <p:nvPicPr>
          <p:cNvPr id="8" name="Picture 7" descr="PacMtn_Logo_Icon_whiteBkg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1101" y="206375"/>
            <a:ext cx="557860" cy="514223"/>
          </a:xfrm>
          <a:prstGeom prst="rect">
            <a:avLst/>
          </a:prstGeom>
        </p:spPr>
      </p:pic>
    </p:spTree>
    <p:extLst>
      <p:ext uri="{BB962C8B-B14F-4D97-AF65-F5344CB8AC3E}">
        <p14:creationId xmlns:p14="http://schemas.microsoft.com/office/powerpoint/2010/main" val="532989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PPt gear header.png"/>
          <p:cNvPicPr>
            <a:picLocks noChangeAspect="1"/>
          </p:cNvPicPr>
          <p:nvPr userDrawn="1"/>
        </p:nvPicPr>
        <p:blipFill rotWithShape="1">
          <a:blip r:embed="rId2">
            <a:extLst>
              <a:ext uri="{28A0092B-C50C-407E-A947-70E740481C1C}">
                <a14:useLocalDpi xmlns:a14="http://schemas.microsoft.com/office/drawing/2010/main" val="0"/>
              </a:ext>
            </a:extLst>
          </a:blip>
          <a:srcRect l="1" t="17963" r="38434" b="36011"/>
          <a:stretch/>
        </p:blipFill>
        <p:spPr>
          <a:xfrm rot="5400000">
            <a:off x="-2158189" y="2158186"/>
            <a:ext cx="5143502" cy="827129"/>
          </a:xfrm>
          <a:prstGeom prst="rect">
            <a:avLst/>
          </a:prstGeom>
        </p:spPr>
      </p:pic>
      <p:sp>
        <p:nvSpPr>
          <p:cNvPr id="2" name="Date Placeholder 1"/>
          <p:cNvSpPr>
            <a:spLocks noGrp="1"/>
          </p:cNvSpPr>
          <p:nvPr>
            <p:ph type="dt" sz="half" idx="10"/>
          </p:nvPr>
        </p:nvSpPr>
        <p:spPr>
          <a:xfrm>
            <a:off x="827126" y="4767263"/>
            <a:ext cx="1763673" cy="274637"/>
          </a:xfrm>
        </p:spPr>
        <p:txBody>
          <a:bodyPr/>
          <a:lstStyle/>
          <a:p>
            <a:fld id="{EFFC2A8B-D076-496F-8F8D-D075B6AA838F}" type="datetime1">
              <a:rPr lang="en-US" smtClean="0"/>
              <a:t>9/19/2018</a:t>
            </a:fld>
            <a:endParaRPr lang="en-US"/>
          </a:p>
        </p:txBody>
      </p:sp>
      <p:sp>
        <p:nvSpPr>
          <p:cNvPr id="3" name="Footer Placeholder 2"/>
          <p:cNvSpPr>
            <a:spLocks noGrp="1"/>
          </p:cNvSpPr>
          <p:nvPr>
            <p:ph type="ftr" sz="quarter" idx="11"/>
          </p:nvPr>
        </p:nvSpPr>
        <p:spPr/>
        <p:txBody>
          <a:bodyPr/>
          <a:lstStyle/>
          <a:p>
            <a:r>
              <a:rPr lang="en-US"/>
              <a:t>Pacific Mountain Workforce Development</a:t>
            </a:r>
          </a:p>
        </p:txBody>
      </p:sp>
      <p:sp>
        <p:nvSpPr>
          <p:cNvPr id="4" name="Slide Number Placeholder 3"/>
          <p:cNvSpPr>
            <a:spLocks noGrp="1"/>
          </p:cNvSpPr>
          <p:nvPr>
            <p:ph type="sldNum" sz="quarter" idx="12"/>
          </p:nvPr>
        </p:nvSpPr>
        <p:spPr>
          <a:xfrm>
            <a:off x="6553200" y="4767263"/>
            <a:ext cx="1431518" cy="274637"/>
          </a:xfrm>
        </p:spPr>
        <p:txBody>
          <a:bodyPr/>
          <a:lstStyle/>
          <a:p>
            <a:fld id="{632BFBB2-9BF4-AE41-B67F-87749470D31E}" type="slidenum">
              <a:rPr lang="en-US" smtClean="0"/>
              <a:t>‹#›</a:t>
            </a:fld>
            <a:endParaRPr lang="en-US"/>
          </a:p>
        </p:txBody>
      </p:sp>
      <p:sp>
        <p:nvSpPr>
          <p:cNvPr id="7" name="Text Placeholder 2"/>
          <p:cNvSpPr>
            <a:spLocks noGrp="1"/>
          </p:cNvSpPr>
          <p:nvPr>
            <p:ph idx="1"/>
          </p:nvPr>
        </p:nvSpPr>
        <p:spPr>
          <a:xfrm>
            <a:off x="1068102" y="1200150"/>
            <a:ext cx="7618697"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068102" y="206375"/>
            <a:ext cx="7618698" cy="646804"/>
          </a:xfrm>
        </p:spPr>
        <p:txBody>
          <a:bodyPr/>
          <a:lstStyle>
            <a:lvl1pPr>
              <a:defRPr>
                <a:solidFill>
                  <a:srgbClr val="BE1E2D"/>
                </a:solidFill>
              </a:defRPr>
            </a:lvl1pPr>
          </a:lstStyle>
          <a:p>
            <a:r>
              <a:rPr lang="en-US" dirty="0"/>
              <a:t>Click to edit Master title style</a:t>
            </a:r>
          </a:p>
        </p:txBody>
      </p:sp>
      <p:pic>
        <p:nvPicPr>
          <p:cNvPr id="9" name="Picture 8" descr="PacMtn_Logo_Icon_whiteBkg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987" y="271260"/>
            <a:ext cx="557860" cy="514223"/>
          </a:xfrm>
          <a:prstGeom prst="rect">
            <a:avLst/>
          </a:prstGeom>
        </p:spPr>
      </p:pic>
    </p:spTree>
    <p:extLst>
      <p:ext uri="{BB962C8B-B14F-4D97-AF65-F5344CB8AC3E}">
        <p14:creationId xmlns:p14="http://schemas.microsoft.com/office/powerpoint/2010/main" val="409845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61000"/>
            <a:extLst>
              <a:ext uri="{28A0092B-C50C-407E-A947-70E740481C1C}">
                <a14:useLocalDpi xmlns:a14="http://schemas.microsoft.com/office/drawing/2010/main" val="0"/>
              </a:ext>
            </a:extLst>
          </a:blip>
          <a:stretch>
            <a:fillRect/>
          </a:stretch>
        </p:blipFill>
        <p:spPr>
          <a:xfrm rot="5400000">
            <a:off x="-2216889" y="2216888"/>
            <a:ext cx="5245174" cy="811396"/>
          </a:xfrm>
          <a:prstGeom prst="rect">
            <a:avLst/>
          </a:prstGeom>
        </p:spPr>
      </p:pic>
      <p:sp>
        <p:nvSpPr>
          <p:cNvPr id="2" name="Date Placeholder 1"/>
          <p:cNvSpPr>
            <a:spLocks noGrp="1"/>
          </p:cNvSpPr>
          <p:nvPr>
            <p:ph type="dt" sz="half" idx="10"/>
          </p:nvPr>
        </p:nvSpPr>
        <p:spPr>
          <a:xfrm>
            <a:off x="811396" y="4767263"/>
            <a:ext cx="1779403" cy="274637"/>
          </a:xfrm>
        </p:spPr>
        <p:txBody>
          <a:bodyPr/>
          <a:lstStyle/>
          <a:p>
            <a:fld id="{7F36C58F-4416-47C3-8B90-44E278D04ECD}" type="datetime1">
              <a:rPr lang="en-US" smtClean="0"/>
              <a:t>9/19/2018</a:t>
            </a:fld>
            <a:endParaRPr lang="en-US"/>
          </a:p>
        </p:txBody>
      </p:sp>
      <p:sp>
        <p:nvSpPr>
          <p:cNvPr id="3" name="Footer Placeholder 2"/>
          <p:cNvSpPr>
            <a:spLocks noGrp="1"/>
          </p:cNvSpPr>
          <p:nvPr>
            <p:ph type="ftr" sz="quarter" idx="11"/>
          </p:nvPr>
        </p:nvSpPr>
        <p:spPr/>
        <p:txBody>
          <a:bodyPr/>
          <a:lstStyle/>
          <a:p>
            <a:r>
              <a:rPr lang="en-US" dirty="0"/>
              <a:t>Pacific Mountain Workforce Development</a:t>
            </a:r>
          </a:p>
        </p:txBody>
      </p:sp>
      <p:sp>
        <p:nvSpPr>
          <p:cNvPr id="4" name="Slide Number Placeholder 3"/>
          <p:cNvSpPr>
            <a:spLocks noGrp="1"/>
          </p:cNvSpPr>
          <p:nvPr>
            <p:ph type="sldNum" sz="quarter" idx="12"/>
          </p:nvPr>
        </p:nvSpPr>
        <p:spPr>
          <a:xfrm>
            <a:off x="6553200" y="4767263"/>
            <a:ext cx="1470595" cy="274637"/>
          </a:xfrm>
        </p:spPr>
        <p:txBody>
          <a:bodyPr/>
          <a:lstStyle/>
          <a:p>
            <a:fld id="{632BFBB2-9BF4-AE41-B67F-87749470D31E}" type="slidenum">
              <a:rPr lang="en-US" smtClean="0"/>
              <a:t>‹#›</a:t>
            </a:fld>
            <a:endParaRPr lang="en-US"/>
          </a:p>
        </p:txBody>
      </p:sp>
      <p:sp>
        <p:nvSpPr>
          <p:cNvPr id="7" name="Text Placeholder 2"/>
          <p:cNvSpPr>
            <a:spLocks noGrp="1"/>
          </p:cNvSpPr>
          <p:nvPr>
            <p:ph idx="1"/>
          </p:nvPr>
        </p:nvSpPr>
        <p:spPr>
          <a:xfrm>
            <a:off x="1068102" y="1200150"/>
            <a:ext cx="7618697"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068102" y="206375"/>
            <a:ext cx="7618698" cy="646804"/>
          </a:xfrm>
        </p:spPr>
        <p:txBody>
          <a:bodyPr/>
          <a:lstStyle>
            <a:lvl1pPr>
              <a:defRPr>
                <a:solidFill>
                  <a:srgbClr val="505150"/>
                </a:solidFill>
              </a:defRPr>
            </a:lvl1pPr>
          </a:lstStyle>
          <a:p>
            <a:r>
              <a:rPr lang="en-US" dirty="0"/>
              <a:t>Click to edit Master title style</a:t>
            </a:r>
          </a:p>
        </p:txBody>
      </p:sp>
      <p:pic>
        <p:nvPicPr>
          <p:cNvPr id="10" name="Picture 9" descr="PacMtn_Logo_Icon_whiteBkg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987" y="271260"/>
            <a:ext cx="557860" cy="514223"/>
          </a:xfrm>
          <a:prstGeom prst="rect">
            <a:avLst/>
          </a:prstGeom>
        </p:spPr>
      </p:pic>
    </p:spTree>
    <p:extLst>
      <p:ext uri="{BB962C8B-B14F-4D97-AF65-F5344CB8AC3E}">
        <p14:creationId xmlns:p14="http://schemas.microsoft.com/office/powerpoint/2010/main" val="2976700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PacMtn graphic for ppt_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a:solidFill>
                  <a:srgbClr val="50515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E64E0FB-350A-4C2C-A143-F071641BEED8}" type="datetime1">
              <a:rPr lang="en-US" smtClean="0"/>
              <a:t>9/19/2018</a:t>
            </a:fld>
            <a:endParaRPr lang="en-US" dirty="0"/>
          </a:p>
        </p:txBody>
      </p:sp>
      <p:sp>
        <p:nvSpPr>
          <p:cNvPr id="4" name="Footer Placeholder 3"/>
          <p:cNvSpPr>
            <a:spLocks noGrp="1"/>
          </p:cNvSpPr>
          <p:nvPr>
            <p:ph type="ftr" sz="quarter" idx="11"/>
          </p:nvPr>
        </p:nvSpPr>
        <p:spPr/>
        <p:txBody>
          <a:bodyPr/>
          <a:lstStyle/>
          <a:p>
            <a:r>
              <a:rPr lang="en-US"/>
              <a:t>Pacific Mountain Workforce Development</a:t>
            </a:r>
            <a:endParaRPr lang="en-US" dirty="0"/>
          </a:p>
        </p:txBody>
      </p:sp>
      <p:sp>
        <p:nvSpPr>
          <p:cNvPr id="5" name="Slide Number Placeholder 4"/>
          <p:cNvSpPr>
            <a:spLocks noGrp="1"/>
          </p:cNvSpPr>
          <p:nvPr>
            <p:ph type="sldNum" sz="quarter" idx="12"/>
          </p:nvPr>
        </p:nvSpPr>
        <p:spPr/>
        <p:txBody>
          <a:bodyPr/>
          <a:lstStyle>
            <a:lvl1pPr>
              <a:defRPr>
                <a:solidFill>
                  <a:srgbClr val="505150"/>
                </a:solidFill>
              </a:defRPr>
            </a:lvl1pPr>
          </a:lstStyle>
          <a:p>
            <a:fld id="{632BFBB2-9BF4-AE41-B67F-87749470D31E}" type="slidenum">
              <a:rPr lang="en-US" smtClean="0"/>
              <a:pPr/>
              <a:t>‹#›</a:t>
            </a:fld>
            <a:endParaRPr lang="en-US" dirty="0"/>
          </a:p>
        </p:txBody>
      </p:sp>
      <p:pic>
        <p:nvPicPr>
          <p:cNvPr id="7" name="Picture 6" descr="PacMtn_Logo_Icon_whiteBkg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1101" y="278305"/>
            <a:ext cx="557860" cy="514223"/>
          </a:xfrm>
          <a:prstGeom prst="rect">
            <a:avLst/>
          </a:prstGeom>
        </p:spPr>
      </p:pic>
      <p:sp>
        <p:nvSpPr>
          <p:cNvPr id="8" name="Text Placeholder 2"/>
          <p:cNvSpPr>
            <a:spLocks noGrp="1"/>
          </p:cNvSpPr>
          <p:nvPr>
            <p:ph idx="1"/>
          </p:nvPr>
        </p:nvSpPr>
        <p:spPr>
          <a:xfrm>
            <a:off x="457200" y="1200150"/>
            <a:ext cx="7618697"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2943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F46266-62DB-4D9E-A541-F59E7BEE3CE2}" type="datetime1">
              <a:rPr lang="en-US" smtClean="0"/>
              <a:t>9/19/2018</a:t>
            </a:fld>
            <a:endParaRPr lang="en-US" dirty="0"/>
          </a:p>
        </p:txBody>
      </p:sp>
      <p:sp>
        <p:nvSpPr>
          <p:cNvPr id="4" name="Footer Placeholder 3"/>
          <p:cNvSpPr>
            <a:spLocks noGrp="1"/>
          </p:cNvSpPr>
          <p:nvPr>
            <p:ph type="ftr" sz="quarter" idx="11"/>
          </p:nvPr>
        </p:nvSpPr>
        <p:spPr/>
        <p:txBody>
          <a:bodyPr/>
          <a:lstStyle/>
          <a:p>
            <a:r>
              <a:rPr lang="en-US"/>
              <a:t>Pacific Mountain Workforce Development</a:t>
            </a:r>
            <a:endParaRPr lang="en-US" dirty="0"/>
          </a:p>
        </p:txBody>
      </p:sp>
      <p:sp>
        <p:nvSpPr>
          <p:cNvPr id="5" name="Slide Number Placeholder 4"/>
          <p:cNvSpPr>
            <a:spLocks noGrp="1"/>
          </p:cNvSpPr>
          <p:nvPr>
            <p:ph type="sldNum" sz="quarter" idx="12"/>
          </p:nvPr>
        </p:nvSpPr>
        <p:spPr/>
        <p:txBody>
          <a:bodyPr/>
          <a:lstStyle/>
          <a:p>
            <a:fld id="{632BFBB2-9BF4-AE41-B67F-87749470D31E}" type="slidenum">
              <a:rPr lang="en-US" smtClean="0"/>
              <a:pPr/>
              <a:t>‹#›</a:t>
            </a:fld>
            <a:endParaRPr lang="en-US" dirty="0"/>
          </a:p>
        </p:txBody>
      </p:sp>
    </p:spTree>
    <p:extLst>
      <p:ext uri="{BB962C8B-B14F-4D97-AF65-F5344CB8AC3E}">
        <p14:creationId xmlns:p14="http://schemas.microsoft.com/office/powerpoint/2010/main" val="269181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PacMtn graphic for ppt_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ate Placeholder 2"/>
          <p:cNvSpPr>
            <a:spLocks noGrp="1"/>
          </p:cNvSpPr>
          <p:nvPr>
            <p:ph type="dt" sz="half" idx="10"/>
          </p:nvPr>
        </p:nvSpPr>
        <p:spPr/>
        <p:txBody>
          <a:bodyPr/>
          <a:lstStyle/>
          <a:p>
            <a:fld id="{73C8C2AE-CB8A-490C-96A9-9360F2614CCB}" type="datetime1">
              <a:rPr lang="en-US" smtClean="0"/>
              <a:t>9/19/2018</a:t>
            </a:fld>
            <a:endParaRPr lang="en-US"/>
          </a:p>
        </p:txBody>
      </p:sp>
      <p:sp>
        <p:nvSpPr>
          <p:cNvPr id="4" name="Footer Placeholder 3"/>
          <p:cNvSpPr>
            <a:spLocks noGrp="1"/>
          </p:cNvSpPr>
          <p:nvPr>
            <p:ph type="ftr" sz="quarter" idx="11"/>
          </p:nvPr>
        </p:nvSpPr>
        <p:spPr>
          <a:xfrm>
            <a:off x="2510047" y="4767263"/>
            <a:ext cx="4344051" cy="273844"/>
          </a:xfrm>
        </p:spPr>
        <p:txBody>
          <a:bodyPr/>
          <a:lstStyle>
            <a:lvl1pPr>
              <a:defRPr/>
            </a:lvl1pPr>
          </a:lstStyle>
          <a:p>
            <a:r>
              <a:rPr lang="en-US" smtClean="0"/>
              <a:t>Pacific Mountain Workforce Development</a:t>
            </a:r>
            <a:endParaRPr lang="en-US" dirty="0"/>
          </a:p>
        </p:txBody>
      </p:sp>
      <p:sp>
        <p:nvSpPr>
          <p:cNvPr id="5" name="Slide Number Placeholder 4"/>
          <p:cNvSpPr>
            <a:spLocks noGrp="1"/>
          </p:cNvSpPr>
          <p:nvPr>
            <p:ph type="sldNum" sz="quarter" idx="12"/>
          </p:nvPr>
        </p:nvSpPr>
        <p:spPr>
          <a:xfrm>
            <a:off x="6794174" y="4767263"/>
            <a:ext cx="2074994" cy="273844"/>
          </a:xfrm>
        </p:spPr>
        <p:txBody>
          <a:bodyPr/>
          <a:lstStyle>
            <a:lvl1pPr>
              <a:defRPr>
                <a:solidFill>
                  <a:schemeClr val="accent6">
                    <a:lumMod val="75000"/>
                  </a:schemeClr>
                </a:solidFill>
              </a:defRPr>
            </a:lvl1pPr>
          </a:lstStyle>
          <a:p>
            <a:fld id="{0CA29E4F-A6B2-E94D-8CA0-7855D3F9DD1B}"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448" y="134730"/>
            <a:ext cx="1853720" cy="926860"/>
          </a:xfrm>
          <a:prstGeom prst="rect">
            <a:avLst/>
          </a:prstGeom>
        </p:spPr>
      </p:pic>
      <p:sp>
        <p:nvSpPr>
          <p:cNvPr id="9" name="Title 1"/>
          <p:cNvSpPr>
            <a:spLocks noGrp="1"/>
          </p:cNvSpPr>
          <p:nvPr>
            <p:ph type="ctrTitle"/>
          </p:nvPr>
        </p:nvSpPr>
        <p:spPr>
          <a:xfrm>
            <a:off x="3958493" y="2585589"/>
            <a:ext cx="4319302" cy="1341641"/>
          </a:xfrm>
          <a:prstGeom prst="rect">
            <a:avLst/>
          </a:prstGeom>
        </p:spPr>
        <p:txBody>
          <a:bodyPr>
            <a:normAutofit/>
          </a:bodyPr>
          <a:lstStyle>
            <a:lvl1pPr algn="l">
              <a:lnSpc>
                <a:spcPts val="3020"/>
              </a:lnSpc>
              <a:defRPr sz="3600">
                <a:solidFill>
                  <a:srgbClr val="BE1E2D"/>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3950677" y="3577391"/>
            <a:ext cx="4918491" cy="909942"/>
          </a:xfrm>
          <a:prstGeom prst="rect">
            <a:avLst/>
          </a:prstGeom>
        </p:spPr>
        <p:txBody>
          <a:bodyPr>
            <a:normAutofit/>
          </a:bodyPr>
          <a:lstStyle>
            <a:lvl1pPr marL="0" indent="0" algn="l">
              <a:buNone/>
              <a:defRPr sz="2800">
                <a:solidFill>
                  <a:srgbClr val="5051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420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63415" y="1934306"/>
            <a:ext cx="5973559" cy="651283"/>
          </a:xfrm>
          <a:prstGeom prst="rect">
            <a:avLst/>
          </a:prstGeom>
        </p:spPr>
        <p:txBody>
          <a:bodyPr>
            <a:normAutofit/>
          </a:bodyPr>
          <a:lstStyle>
            <a:lvl1pPr algn="l">
              <a:lnSpc>
                <a:spcPts val="3020"/>
              </a:lnSpc>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3415" y="2471137"/>
            <a:ext cx="4918491" cy="90994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70636" y="4767263"/>
            <a:ext cx="2133600" cy="273844"/>
          </a:xfrm>
        </p:spPr>
        <p:txBody>
          <a:bodyPr/>
          <a:lstStyle>
            <a:lvl1pPr>
              <a:defRPr sz="1100">
                <a:solidFill>
                  <a:schemeClr val="bg1"/>
                </a:solidFill>
              </a:defRPr>
            </a:lvl1pPr>
          </a:lstStyle>
          <a:p>
            <a:fld id="{4D543953-6FB4-4D69-8B9B-7BD906B17547}" type="datetime1">
              <a:rPr lang="en-US" smtClean="0"/>
              <a:t>9/19/2018</a:t>
            </a:fld>
            <a:endParaRPr lang="en-US" dirty="0"/>
          </a:p>
        </p:txBody>
      </p:sp>
      <p:sp>
        <p:nvSpPr>
          <p:cNvPr id="5" name="Footer Placeholder 4"/>
          <p:cNvSpPr>
            <a:spLocks noGrp="1"/>
          </p:cNvSpPr>
          <p:nvPr>
            <p:ph type="ftr" sz="quarter" idx="11"/>
          </p:nvPr>
        </p:nvSpPr>
        <p:spPr/>
        <p:txBody>
          <a:bodyPr/>
          <a:lstStyle>
            <a:lvl1pPr>
              <a:defRPr sz="1100">
                <a:solidFill>
                  <a:schemeClr val="bg1"/>
                </a:solidFill>
              </a:defRPr>
            </a:lvl1pPr>
          </a:lstStyle>
          <a:p>
            <a:r>
              <a:rPr lang="en-US" smtClean="0"/>
              <a:t>Pacific Mountain Workforce Development</a:t>
            </a:r>
            <a:endParaRPr lang="en-US" dirty="0"/>
          </a:p>
        </p:txBody>
      </p:sp>
      <p:sp>
        <p:nvSpPr>
          <p:cNvPr id="6" name="Slide Number Placeholder 5"/>
          <p:cNvSpPr>
            <a:spLocks noGrp="1"/>
          </p:cNvSpPr>
          <p:nvPr>
            <p:ph type="sldNum" sz="quarter" idx="12"/>
          </p:nvPr>
        </p:nvSpPr>
        <p:spPr>
          <a:xfrm>
            <a:off x="6852790" y="4767263"/>
            <a:ext cx="2133600" cy="273844"/>
          </a:xfrm>
        </p:spPr>
        <p:txBody>
          <a:bodyPr/>
          <a:lstStyle>
            <a:lvl1pPr>
              <a:defRPr sz="1100">
                <a:solidFill>
                  <a:schemeClr val="bg1"/>
                </a:solidFill>
              </a:defRPr>
            </a:lvl1pPr>
          </a:lstStyle>
          <a:p>
            <a:fld id="{0CA29E4F-A6B2-E94D-8CA0-7855D3F9DD1B}"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448" y="134730"/>
            <a:ext cx="1853720" cy="926860"/>
          </a:xfrm>
          <a:prstGeom prst="rect">
            <a:avLst/>
          </a:prstGeom>
        </p:spPr>
      </p:pic>
    </p:spTree>
    <p:extLst>
      <p:ext uri="{BB962C8B-B14F-4D97-AF65-F5344CB8AC3E}">
        <p14:creationId xmlns:p14="http://schemas.microsoft.com/office/powerpoint/2010/main" val="327618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91EC9F-EA49-4D6E-9C7A-780C2F08D179}" type="datetime1">
              <a:rPr lang="en-US" smtClean="0"/>
              <a:t>9/19/2018</a:t>
            </a:fld>
            <a:endParaRPr lang="en-US" dirty="0"/>
          </a:p>
        </p:txBody>
      </p:sp>
      <p:sp>
        <p:nvSpPr>
          <p:cNvPr id="4" name="Footer Placeholder 3"/>
          <p:cNvSpPr>
            <a:spLocks noGrp="1"/>
          </p:cNvSpPr>
          <p:nvPr>
            <p:ph type="ftr" sz="quarter" idx="11"/>
          </p:nvPr>
        </p:nvSpPr>
        <p:spPr/>
        <p:txBody>
          <a:bodyPr/>
          <a:lstStyle>
            <a:lvl1pPr>
              <a:defRPr/>
            </a:lvl1pPr>
          </a:lstStyle>
          <a:p>
            <a:r>
              <a:rPr lang="en-US" smtClean="0"/>
              <a:t>Pacific Mountain Workforce Development</a:t>
            </a:r>
            <a:endParaRPr lang="en-US" dirty="0"/>
          </a:p>
        </p:txBody>
      </p:sp>
      <p:sp>
        <p:nvSpPr>
          <p:cNvPr id="5" name="Slide Number Placeholder 4"/>
          <p:cNvSpPr>
            <a:spLocks noGrp="1"/>
          </p:cNvSpPr>
          <p:nvPr>
            <p:ph type="sldNum" sz="quarter" idx="12"/>
          </p:nvPr>
        </p:nvSpPr>
        <p:spPr/>
        <p:txBody>
          <a:bodyPr/>
          <a:lstStyle/>
          <a:p>
            <a:fld id="{0CA29E4F-A6B2-E94D-8CA0-7855D3F9DD1B}" type="slidenum">
              <a:rPr lang="en-US" smtClean="0"/>
              <a:pPr/>
              <a:t>‹#›</a:t>
            </a:fld>
            <a:endParaRPr lang="en-US" dirty="0"/>
          </a:p>
        </p:txBody>
      </p:sp>
      <p:sp>
        <p:nvSpPr>
          <p:cNvPr id="6" name="Title 1"/>
          <p:cNvSpPr>
            <a:spLocks noGrp="1"/>
          </p:cNvSpPr>
          <p:nvPr>
            <p:ph type="ctrTitle"/>
          </p:nvPr>
        </p:nvSpPr>
        <p:spPr>
          <a:xfrm>
            <a:off x="685800" y="1598613"/>
            <a:ext cx="7772400" cy="1101725"/>
          </a:xfrm>
          <a:prstGeom prst="rect">
            <a:avLst/>
          </a:prstGeom>
        </p:spPr>
        <p:txBody>
          <a:bodyPr/>
          <a:lstStyle>
            <a:lvl1pPr algn="ctr">
              <a:defRPr>
                <a:solidFill>
                  <a:srgbClr val="BE1E2D"/>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rgbClr val="5051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PPt gear header.png"/>
          <p:cNvPicPr>
            <a:picLocks noChangeAspect="1"/>
          </p:cNvPicPr>
          <p:nvPr userDrawn="1"/>
        </p:nvPicPr>
        <p:blipFill rotWithShape="1">
          <a:blip r:embed="rId2">
            <a:extLst>
              <a:ext uri="{28A0092B-C50C-407E-A947-70E740481C1C}">
                <a14:useLocalDpi xmlns:a14="http://schemas.microsoft.com/office/drawing/2010/main" val="0"/>
              </a:ext>
            </a:extLst>
          </a:blip>
          <a:srcRect t="17963" b="36011"/>
          <a:stretch/>
        </p:blipFill>
        <p:spPr>
          <a:xfrm>
            <a:off x="0" y="1"/>
            <a:ext cx="9144000" cy="905282"/>
          </a:xfrm>
          <a:prstGeom prst="rect">
            <a:avLst/>
          </a:prstGeom>
        </p:spPr>
      </p:pic>
      <p:pic>
        <p:nvPicPr>
          <p:cNvPr id="13" name="Picture 12" descr="PacMtn_Logo_Icon_whiteBkg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6418" y="91831"/>
            <a:ext cx="783564" cy="722272"/>
          </a:xfrm>
          <a:prstGeom prst="rect">
            <a:avLst/>
          </a:prstGeom>
        </p:spPr>
      </p:pic>
    </p:spTree>
    <p:extLst>
      <p:ext uri="{BB962C8B-B14F-4D97-AF65-F5344CB8AC3E}">
        <p14:creationId xmlns:p14="http://schemas.microsoft.com/office/powerpoint/2010/main" val="168521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4767263"/>
            <a:ext cx="1366390" cy="274637"/>
          </a:xfrm>
        </p:spPr>
        <p:txBody>
          <a:bodyPr/>
          <a:lstStyle/>
          <a:p>
            <a:fld id="{D8AC4458-3A79-FB48-BD76-1BB668D5F25F}" type="slidenum">
              <a:rPr lang="en-US" smtClean="0"/>
              <a:t>‹#›</a:t>
            </a:fld>
            <a:endParaRPr lang="en-US"/>
          </a:p>
        </p:txBody>
      </p:sp>
      <p:sp>
        <p:nvSpPr>
          <p:cNvPr id="2" name="Title 1"/>
          <p:cNvSpPr>
            <a:spLocks noGrp="1"/>
          </p:cNvSpPr>
          <p:nvPr>
            <p:ph type="title"/>
          </p:nvPr>
        </p:nvSpPr>
        <p:spPr>
          <a:xfrm>
            <a:off x="457200" y="147758"/>
            <a:ext cx="7547056" cy="62075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F5D64E-E859-442D-8869-B6F68A60D841}" type="datetime1">
              <a:rPr lang="en-US" smtClean="0"/>
              <a:t>9/19/2018</a:t>
            </a:fld>
            <a:endParaRPr lang="en-US"/>
          </a:p>
        </p:txBody>
      </p:sp>
      <p:sp>
        <p:nvSpPr>
          <p:cNvPr id="5" name="Footer Placeholder 4"/>
          <p:cNvSpPr>
            <a:spLocks noGrp="1"/>
          </p:cNvSpPr>
          <p:nvPr>
            <p:ph type="ftr" sz="quarter" idx="11"/>
          </p:nvPr>
        </p:nvSpPr>
        <p:spPr/>
        <p:txBody>
          <a:bodyPr/>
          <a:lstStyle/>
          <a:p>
            <a:r>
              <a:rPr lang="en-US"/>
              <a:t>Pacific Mountain Workforce Development</a:t>
            </a:r>
          </a:p>
        </p:txBody>
      </p:sp>
    </p:spTree>
    <p:extLst>
      <p:ext uri="{BB962C8B-B14F-4D97-AF65-F5344CB8AC3E}">
        <p14:creationId xmlns:p14="http://schemas.microsoft.com/office/powerpoint/2010/main" val="34189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00BE55-BD0F-4FD1-B68A-300BC3B53FAB}" type="datetime1">
              <a:rPr lang="en-US" smtClean="0"/>
              <a:t>9/19/2018</a:t>
            </a:fld>
            <a:endParaRPr lang="en-US"/>
          </a:p>
        </p:txBody>
      </p:sp>
      <p:sp>
        <p:nvSpPr>
          <p:cNvPr id="6" name="Footer Placeholder 5"/>
          <p:cNvSpPr>
            <a:spLocks noGrp="1"/>
          </p:cNvSpPr>
          <p:nvPr>
            <p:ph type="ftr" sz="quarter" idx="11"/>
          </p:nvPr>
        </p:nvSpPr>
        <p:spPr/>
        <p:txBody>
          <a:bodyPr/>
          <a:lstStyle/>
          <a:p>
            <a:r>
              <a:rPr lang="en-US"/>
              <a:t>Pacific Mountain Workforce Development</a:t>
            </a:r>
          </a:p>
        </p:txBody>
      </p:sp>
      <p:sp>
        <p:nvSpPr>
          <p:cNvPr id="7" name="Slide Number Placeholder 6"/>
          <p:cNvSpPr>
            <a:spLocks noGrp="1"/>
          </p:cNvSpPr>
          <p:nvPr>
            <p:ph type="sldNum" sz="quarter" idx="12"/>
          </p:nvPr>
        </p:nvSpPr>
        <p:spPr/>
        <p:txBody>
          <a:bodyPr/>
          <a:lstStyle/>
          <a:p>
            <a:fld id="{D8AC4458-3A79-FB48-BD76-1BB668D5F25F}" type="slidenum">
              <a:rPr lang="en-US" smtClean="0"/>
              <a:t>‹#›</a:t>
            </a:fld>
            <a:endParaRPr lang="en-US"/>
          </a:p>
        </p:txBody>
      </p:sp>
    </p:spTree>
    <p:extLst>
      <p:ext uri="{BB962C8B-B14F-4D97-AF65-F5344CB8AC3E}">
        <p14:creationId xmlns:p14="http://schemas.microsoft.com/office/powerpoint/2010/main" val="20124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solidFill>
                  <a:srgbClr val="5051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8B6210-D018-4921-937D-D0E27E88C64B}" type="datetime1">
              <a:rPr lang="en-US" smtClean="0"/>
              <a:t>9/19/2018</a:t>
            </a:fld>
            <a:endParaRPr lang="en-US"/>
          </a:p>
        </p:txBody>
      </p:sp>
      <p:sp>
        <p:nvSpPr>
          <p:cNvPr id="8" name="Footer Placeholder 7"/>
          <p:cNvSpPr>
            <a:spLocks noGrp="1"/>
          </p:cNvSpPr>
          <p:nvPr>
            <p:ph type="ftr" sz="quarter" idx="11"/>
          </p:nvPr>
        </p:nvSpPr>
        <p:spPr/>
        <p:txBody>
          <a:bodyPr/>
          <a:lstStyle/>
          <a:p>
            <a:r>
              <a:rPr lang="en-US"/>
              <a:t>Pacific Mountain Workforce Development</a:t>
            </a:r>
          </a:p>
        </p:txBody>
      </p:sp>
      <p:sp>
        <p:nvSpPr>
          <p:cNvPr id="9" name="Slide Number Placeholder 8"/>
          <p:cNvSpPr>
            <a:spLocks noGrp="1"/>
          </p:cNvSpPr>
          <p:nvPr>
            <p:ph type="sldNum" sz="quarter" idx="12"/>
          </p:nvPr>
        </p:nvSpPr>
        <p:spPr/>
        <p:txBody>
          <a:bodyPr/>
          <a:lstStyle/>
          <a:p>
            <a:fld id="{D8AC4458-3A79-FB48-BD76-1BB668D5F25F}" type="slidenum">
              <a:rPr lang="en-US" smtClean="0"/>
              <a:t>‹#›</a:t>
            </a:fld>
            <a:endParaRPr lang="en-US"/>
          </a:p>
        </p:txBody>
      </p:sp>
    </p:spTree>
    <p:extLst>
      <p:ext uri="{BB962C8B-B14F-4D97-AF65-F5344CB8AC3E}">
        <p14:creationId xmlns:p14="http://schemas.microsoft.com/office/powerpoint/2010/main" val="37177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10A5B-2F73-475C-A9AF-59286DB47FFE}" type="datetime1">
              <a:rPr lang="en-US" smtClean="0"/>
              <a:t>9/19/2018</a:t>
            </a:fld>
            <a:endParaRPr lang="en-US"/>
          </a:p>
        </p:txBody>
      </p:sp>
      <p:sp>
        <p:nvSpPr>
          <p:cNvPr id="4" name="Footer Placeholder 3"/>
          <p:cNvSpPr>
            <a:spLocks noGrp="1"/>
          </p:cNvSpPr>
          <p:nvPr>
            <p:ph type="ftr" sz="quarter" idx="11"/>
          </p:nvPr>
        </p:nvSpPr>
        <p:spPr/>
        <p:txBody>
          <a:bodyPr/>
          <a:lstStyle/>
          <a:p>
            <a:r>
              <a:rPr lang="en-US"/>
              <a:t>Pacific Mountain Workforce Development</a:t>
            </a:r>
          </a:p>
        </p:txBody>
      </p:sp>
      <p:sp>
        <p:nvSpPr>
          <p:cNvPr id="5" name="Slide Number Placeholder 4"/>
          <p:cNvSpPr>
            <a:spLocks noGrp="1"/>
          </p:cNvSpPr>
          <p:nvPr>
            <p:ph type="sldNum" sz="quarter" idx="12"/>
          </p:nvPr>
        </p:nvSpPr>
        <p:spPr/>
        <p:txBody>
          <a:bodyPr/>
          <a:lstStyle/>
          <a:p>
            <a:fld id="{D8AC4458-3A79-FB48-BD76-1BB668D5F25F}" type="slidenum">
              <a:rPr lang="en-US" smtClean="0"/>
              <a:t>‹#›</a:t>
            </a:fld>
            <a:endParaRPr lang="en-US"/>
          </a:p>
        </p:txBody>
      </p:sp>
    </p:spTree>
    <p:extLst>
      <p:ext uri="{BB962C8B-B14F-4D97-AF65-F5344CB8AC3E}">
        <p14:creationId xmlns:p14="http://schemas.microsoft.com/office/powerpoint/2010/main" val="12968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t gear header.png"/>
          <p:cNvPicPr>
            <a:picLocks noChangeAspect="1"/>
          </p:cNvPicPr>
          <p:nvPr userDrawn="1"/>
        </p:nvPicPr>
        <p:blipFill rotWithShape="1">
          <a:blip r:embed="rId2">
            <a:extLst>
              <a:ext uri="{28A0092B-C50C-407E-A947-70E740481C1C}">
                <a14:useLocalDpi xmlns:a14="http://schemas.microsoft.com/office/drawing/2010/main" val="0"/>
              </a:ext>
            </a:extLst>
          </a:blip>
          <a:srcRect t="17963" b="36011"/>
          <a:stretch/>
        </p:blipFill>
        <p:spPr>
          <a:xfrm>
            <a:off x="0" y="1"/>
            <a:ext cx="9144000" cy="905282"/>
          </a:xfrm>
          <a:prstGeom prst="rect">
            <a:avLst/>
          </a:prstGeom>
        </p:spPr>
      </p:pic>
      <p:sp>
        <p:nvSpPr>
          <p:cNvPr id="3" name="Content Placeholder 2"/>
          <p:cNvSpPr>
            <a:spLocks noGrp="1"/>
          </p:cNvSpPr>
          <p:nvPr>
            <p:ph idx="1"/>
          </p:nvPr>
        </p:nvSpPr>
        <p:spPr/>
        <p:txBody>
          <a:bodyPr/>
          <a:lstStyle>
            <a:lvl1pPr>
              <a:defRPr>
                <a:solidFill>
                  <a:srgbClr val="505150"/>
                </a:solidFill>
              </a:defRPr>
            </a:lvl1pPr>
            <a:lvl2pPr>
              <a:defRPr>
                <a:solidFill>
                  <a:srgbClr val="505150"/>
                </a:solidFill>
              </a:defRPr>
            </a:lvl2pPr>
            <a:lvl3pPr>
              <a:defRPr>
                <a:solidFill>
                  <a:srgbClr val="505150"/>
                </a:solidFill>
              </a:defRPr>
            </a:lvl3pPr>
            <a:lvl4pPr>
              <a:defRPr>
                <a:solidFill>
                  <a:srgbClr val="505150"/>
                </a:solidFill>
              </a:defRPr>
            </a:lvl4pPr>
            <a:lvl5pPr>
              <a:defRPr>
                <a:solidFill>
                  <a:srgbClr val="5051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801DFB6-0DF5-4862-8B10-47489962D2FD}" type="datetime1">
              <a:rPr lang="en-US" smtClean="0"/>
              <a:t>9/19/2018</a:t>
            </a:fld>
            <a:endParaRPr lang="en-US"/>
          </a:p>
        </p:txBody>
      </p:sp>
      <p:sp>
        <p:nvSpPr>
          <p:cNvPr id="5" name="Footer Placeholder 4"/>
          <p:cNvSpPr>
            <a:spLocks noGrp="1"/>
          </p:cNvSpPr>
          <p:nvPr>
            <p:ph type="ftr" sz="quarter" idx="11"/>
          </p:nvPr>
        </p:nvSpPr>
        <p:spPr/>
        <p:txBody>
          <a:bodyPr/>
          <a:lstStyle/>
          <a:p>
            <a:r>
              <a:rPr lang="en-US"/>
              <a:t>Pacific Mountain Workforce Development</a:t>
            </a:r>
          </a:p>
        </p:txBody>
      </p:sp>
      <p:sp>
        <p:nvSpPr>
          <p:cNvPr id="6" name="Slide Number Placeholder 5"/>
          <p:cNvSpPr>
            <a:spLocks noGrp="1"/>
          </p:cNvSpPr>
          <p:nvPr>
            <p:ph type="sldNum" sz="quarter" idx="12"/>
          </p:nvPr>
        </p:nvSpPr>
        <p:spPr/>
        <p:txBody>
          <a:bodyPr/>
          <a:lstStyle/>
          <a:p>
            <a:fld id="{632BFBB2-9BF4-AE41-B67F-87749470D31E}" type="slidenum">
              <a:rPr lang="en-US" smtClean="0"/>
              <a:t>‹#›</a:t>
            </a:fld>
            <a:endParaRPr lang="en-US"/>
          </a:p>
        </p:txBody>
      </p:sp>
      <p:sp>
        <p:nvSpPr>
          <p:cNvPr id="9" name="Title 1"/>
          <p:cNvSpPr>
            <a:spLocks noGrp="1"/>
          </p:cNvSpPr>
          <p:nvPr>
            <p:ph type="title"/>
          </p:nvPr>
        </p:nvSpPr>
        <p:spPr>
          <a:xfrm>
            <a:off x="457200" y="147758"/>
            <a:ext cx="7599159" cy="646804"/>
          </a:xfrm>
        </p:spPr>
        <p:txBody>
          <a:bodyPr/>
          <a:lstStyle/>
          <a:p>
            <a:r>
              <a:rPr lang="en-US" dirty="0"/>
              <a:t>Click to edit Master title style</a:t>
            </a:r>
          </a:p>
        </p:txBody>
      </p:sp>
      <p:pic>
        <p:nvPicPr>
          <p:cNvPr id="10" name="Picture 9" descr="PacMtn_Logo_Icon_whiteBkg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1101" y="206375"/>
            <a:ext cx="557860" cy="514223"/>
          </a:xfrm>
          <a:prstGeom prst="rect">
            <a:avLst/>
          </a:prstGeom>
        </p:spPr>
      </p:pic>
    </p:spTree>
    <p:extLst>
      <p:ext uri="{BB962C8B-B14F-4D97-AF65-F5344CB8AC3E}">
        <p14:creationId xmlns:p14="http://schemas.microsoft.com/office/powerpoint/2010/main" val="4251798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16226" y="4767263"/>
            <a:ext cx="2133600" cy="273844"/>
          </a:xfrm>
          <a:prstGeom prst="rect">
            <a:avLst/>
          </a:prstGeom>
        </p:spPr>
        <p:txBody>
          <a:bodyPr vert="horz" lIns="91440" tIns="45720" rIns="91440" bIns="45720" rtlCol="0" anchor="ctr"/>
          <a:lstStyle>
            <a:lvl1pPr algn="l">
              <a:defRPr sz="1100">
                <a:solidFill>
                  <a:srgbClr val="717375"/>
                </a:solidFill>
              </a:defRPr>
            </a:lvl1pPr>
          </a:lstStyle>
          <a:p>
            <a:fld id="{633A5777-858A-4F43-B975-7E5F4B468457}" type="datetime1">
              <a:rPr lang="en-US" smtClean="0"/>
              <a:t>9/19/2018</a:t>
            </a:fld>
            <a:endParaRPr lang="en-US" dirty="0"/>
          </a:p>
        </p:txBody>
      </p:sp>
      <p:sp>
        <p:nvSpPr>
          <p:cNvPr id="5" name="Footer Placeholder 4"/>
          <p:cNvSpPr>
            <a:spLocks noGrp="1"/>
          </p:cNvSpPr>
          <p:nvPr>
            <p:ph type="ftr" sz="quarter" idx="3"/>
          </p:nvPr>
        </p:nvSpPr>
        <p:spPr>
          <a:xfrm>
            <a:off x="2403231" y="4767263"/>
            <a:ext cx="4344051" cy="273844"/>
          </a:xfrm>
          <a:prstGeom prst="rect">
            <a:avLst/>
          </a:prstGeom>
        </p:spPr>
        <p:txBody>
          <a:bodyPr vert="horz" lIns="91440" tIns="45720" rIns="91440" bIns="45720" rtlCol="0" anchor="ctr"/>
          <a:lstStyle>
            <a:lvl1pPr algn="ctr">
              <a:defRPr sz="1100">
                <a:solidFill>
                  <a:schemeClr val="accent5">
                    <a:lumMod val="75000"/>
                  </a:schemeClr>
                </a:solidFill>
              </a:defRPr>
            </a:lvl1pPr>
          </a:lstStyle>
          <a:p>
            <a:r>
              <a:rPr lang="en-US" smtClean="0"/>
              <a:t>Pacific Mountain Workforce Development</a:t>
            </a:r>
            <a:endParaRPr lang="en-US" dirty="0"/>
          </a:p>
        </p:txBody>
      </p:sp>
      <p:sp>
        <p:nvSpPr>
          <p:cNvPr id="6" name="Slide Number Placeholder 5"/>
          <p:cNvSpPr>
            <a:spLocks noGrp="1"/>
          </p:cNvSpPr>
          <p:nvPr>
            <p:ph type="sldNum" sz="quarter" idx="4"/>
          </p:nvPr>
        </p:nvSpPr>
        <p:spPr>
          <a:xfrm>
            <a:off x="6794174" y="4767263"/>
            <a:ext cx="2133600" cy="273844"/>
          </a:xfrm>
          <a:prstGeom prst="rect">
            <a:avLst/>
          </a:prstGeom>
        </p:spPr>
        <p:txBody>
          <a:bodyPr vert="horz" lIns="91440" tIns="45720" rIns="91440" bIns="45720" rtlCol="0" anchor="ctr"/>
          <a:lstStyle>
            <a:lvl1pPr algn="r">
              <a:defRPr sz="1100">
                <a:solidFill>
                  <a:srgbClr val="717375"/>
                </a:solidFill>
              </a:defRPr>
            </a:lvl1pPr>
          </a:lstStyle>
          <a:p>
            <a:fld id="{0CA29E4F-A6B2-E94D-8CA0-7855D3F9DD1B}" type="slidenum">
              <a:rPr lang="en-US" smtClean="0"/>
              <a:pPr/>
              <a:t>‹#›</a:t>
            </a:fld>
            <a:endParaRPr lang="en-US" dirty="0"/>
          </a:p>
        </p:txBody>
      </p:sp>
    </p:spTree>
    <p:extLst>
      <p:ext uri="{BB962C8B-B14F-4D97-AF65-F5344CB8AC3E}">
        <p14:creationId xmlns:p14="http://schemas.microsoft.com/office/powerpoint/2010/main" val="315680233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82" r:id="rId3"/>
    <p:sldLayoutId id="2147483683" r:id="rId4"/>
  </p:sldLayoutIdLst>
  <p:hf hdr="0" dt="0"/>
  <p:txStyles>
    <p:titleStyle>
      <a:lvl1pPr algn="ctr" defTabSz="457200" rtl="0" eaLnBrk="1" latinLnBrk="0" hangingPunct="1">
        <a:spcBef>
          <a:spcPct val="0"/>
        </a:spcBef>
        <a:buNone/>
        <a:defRPr sz="4000" kern="1200">
          <a:solidFill>
            <a:srgbClr val="BE1E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PacMtn graphic header for ppt.png"/>
          <p:cNvPicPr>
            <a:picLocks noChangeAspect="1"/>
          </p:cNvPicPr>
          <p:nvPr userDrawn="1"/>
        </p:nvPicPr>
        <p:blipFill rotWithShape="1">
          <a:blip r:embed="rId6">
            <a:extLst>
              <a:ext uri="{28A0092B-C50C-407E-A947-70E740481C1C}">
                <a14:useLocalDpi xmlns:a14="http://schemas.microsoft.com/office/drawing/2010/main" val="0"/>
              </a:ext>
            </a:extLst>
          </a:blip>
          <a:srcRect b="17093"/>
          <a:stretch/>
        </p:blipFill>
        <p:spPr>
          <a:xfrm>
            <a:off x="-6514" y="-53249"/>
            <a:ext cx="9150513" cy="925967"/>
          </a:xfrm>
          <a:prstGeom prst="rect">
            <a:avLst/>
          </a:prstGeom>
        </p:spPr>
      </p:pic>
      <p:sp>
        <p:nvSpPr>
          <p:cNvPr id="2" name="Title Placeholder 1"/>
          <p:cNvSpPr>
            <a:spLocks noGrp="1"/>
          </p:cNvSpPr>
          <p:nvPr>
            <p:ph type="title"/>
          </p:nvPr>
        </p:nvSpPr>
        <p:spPr>
          <a:xfrm>
            <a:off x="457200" y="147758"/>
            <a:ext cx="8229600" cy="6207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100">
                <a:solidFill>
                  <a:srgbClr val="717375"/>
                </a:solidFill>
              </a:defRPr>
            </a:lvl1pPr>
          </a:lstStyle>
          <a:p>
            <a:fld id="{5B735F39-F1FF-4FE4-920D-003A6AF076F4}" type="datetime1">
              <a:rPr lang="en-US" smtClean="0"/>
              <a:t>9/19/2018</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100">
                <a:solidFill>
                  <a:srgbClr val="717375"/>
                </a:solidFill>
              </a:defRPr>
            </a:lvl1pPr>
          </a:lstStyle>
          <a:p>
            <a:r>
              <a:rPr lang="en-US" dirty="0"/>
              <a:t>Pacific Mountain Workforce Development</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100">
                <a:solidFill>
                  <a:srgbClr val="717375"/>
                </a:solidFill>
              </a:defRPr>
            </a:lvl1pPr>
          </a:lstStyle>
          <a:p>
            <a:fld id="{D8AC4458-3A79-FB48-BD76-1BB668D5F25F}" type="slidenum">
              <a:rPr lang="en-US" smtClean="0"/>
              <a:pPr/>
              <a:t>‹#›</a:t>
            </a:fld>
            <a:endParaRPr lang="en-US" dirty="0"/>
          </a:p>
        </p:txBody>
      </p:sp>
      <p:pic>
        <p:nvPicPr>
          <p:cNvPr id="13" name="Picture 12" descr="PacMtn_Logo_Icon_whiteBkgrd.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71101" y="206375"/>
            <a:ext cx="557860" cy="514223"/>
          </a:xfrm>
          <a:prstGeom prst="rect">
            <a:avLst/>
          </a:prstGeom>
        </p:spPr>
      </p:pic>
    </p:spTree>
    <p:extLst>
      <p:ext uri="{BB962C8B-B14F-4D97-AF65-F5344CB8AC3E}">
        <p14:creationId xmlns:p14="http://schemas.microsoft.com/office/powerpoint/2010/main" val="615681121"/>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Lst>
  <p:hf hdr="0" dt="0"/>
  <p:txStyles>
    <p:titleStyle>
      <a:lvl1pPr algn="l" defTabSz="4572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0515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0515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0515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0515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0515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7683826" cy="64680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100">
                <a:solidFill>
                  <a:srgbClr val="717375"/>
                </a:solidFill>
              </a:defRPr>
            </a:lvl1pPr>
          </a:lstStyle>
          <a:p>
            <a:fld id="{CAE137A6-FC56-40BA-84AE-621C287C3F51}" type="datetime1">
              <a:rPr lang="en-US" smtClean="0"/>
              <a:t>9/19/2018</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100">
                <a:solidFill>
                  <a:srgbClr val="717375"/>
                </a:solidFill>
              </a:defRPr>
            </a:lvl1pPr>
          </a:lstStyle>
          <a:p>
            <a:r>
              <a:rPr lang="en-US" dirty="0"/>
              <a:t>Pacific Mountain Workforce Development</a:t>
            </a: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100">
                <a:solidFill>
                  <a:srgbClr val="717375"/>
                </a:solidFill>
              </a:defRPr>
            </a:lvl1pPr>
          </a:lstStyle>
          <a:p>
            <a:fld id="{632BFBB2-9BF4-AE41-B67F-87749470D31E}" type="slidenum">
              <a:rPr lang="en-US" smtClean="0"/>
              <a:pPr/>
              <a:t>‹#›</a:t>
            </a:fld>
            <a:endParaRPr lang="en-US" dirty="0"/>
          </a:p>
        </p:txBody>
      </p:sp>
    </p:spTree>
    <p:extLst>
      <p:ext uri="{BB962C8B-B14F-4D97-AF65-F5344CB8AC3E}">
        <p14:creationId xmlns:p14="http://schemas.microsoft.com/office/powerpoint/2010/main" val="3794037930"/>
      </p:ext>
    </p:extLst>
  </p:cSld>
  <p:clrMap bg1="lt1" tx1="dk1" bg2="lt2" tx2="dk2" accent1="accent1" accent2="accent2" accent3="accent3" accent4="accent4" accent5="accent5" accent6="accent6" hlink="hlink" folHlink="folHlink"/>
  <p:sldLayoutIdLst>
    <p:sldLayoutId id="2147483675" r:id="rId1"/>
    <p:sldLayoutId id="2147483688" r:id="rId2"/>
    <p:sldLayoutId id="2147483687" r:id="rId3"/>
    <p:sldLayoutId id="2147483677" r:id="rId4"/>
    <p:sldLayoutId id="2147483678" r:id="rId5"/>
    <p:sldLayoutId id="2147483679" r:id="rId6"/>
    <p:sldLayoutId id="2147483680" r:id="rId7"/>
    <p:sldLayoutId id="2147483685" r:id="rId8"/>
    <p:sldLayoutId id="2147483689" r:id="rId9"/>
    <p:sldLayoutId id="2147483684" r:id="rId10"/>
  </p:sldLayoutIdLst>
  <p:hf hdr="0" dt="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0515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0515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0515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0515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0515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WC9s2BfgR10"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588646" y="3744107"/>
            <a:ext cx="6858519" cy="1504818"/>
          </a:xfrm>
        </p:spPr>
        <p:txBody>
          <a:bodyPr>
            <a:noAutofit/>
          </a:bodyPr>
          <a:lstStyle/>
          <a:p>
            <a:r>
              <a:rPr lang="en-US" sz="3200" b="1" dirty="0" smtClean="0">
                <a:ln>
                  <a:solidFill>
                    <a:schemeClr val="bg1"/>
                  </a:solidFill>
                </a:ln>
              </a:rPr>
              <a:t>Camo2Commerce</a:t>
            </a:r>
          </a:p>
          <a:p>
            <a:r>
              <a:rPr lang="en-US" sz="1500" i="1" dirty="0" smtClean="0">
                <a:ln>
                  <a:solidFill>
                    <a:schemeClr val="bg1"/>
                  </a:solidFill>
                </a:ln>
              </a:rPr>
              <a:t>Leveraging the Public </a:t>
            </a:r>
            <a:r>
              <a:rPr lang="en-US" sz="1500" i="1" dirty="0">
                <a:ln>
                  <a:solidFill>
                    <a:schemeClr val="bg1"/>
                  </a:solidFill>
                </a:ln>
              </a:rPr>
              <a:t>W</a:t>
            </a:r>
            <a:r>
              <a:rPr lang="en-US" sz="1500" i="1" dirty="0" smtClean="0">
                <a:ln>
                  <a:solidFill>
                    <a:schemeClr val="bg1"/>
                  </a:solidFill>
                </a:ln>
              </a:rPr>
              <a:t>orkforce System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037" y="2233246"/>
            <a:ext cx="1510861" cy="1510861"/>
          </a:xfrm>
          <a:prstGeom prst="rect">
            <a:avLst/>
          </a:prstGeom>
        </p:spPr>
      </p:pic>
    </p:spTree>
    <p:extLst>
      <p:ext uri="{BB962C8B-B14F-4D97-AF65-F5344CB8AC3E}">
        <p14:creationId xmlns:p14="http://schemas.microsoft.com/office/powerpoint/2010/main" val="2304239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Camo2Commerce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85072"/>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5785" y="129625"/>
            <a:ext cx="657018" cy="657018"/>
          </a:xfrm>
          <a:prstGeom prst="rect">
            <a:avLst/>
          </a:prstGeom>
        </p:spPr>
      </p:pic>
    </p:spTree>
    <p:extLst>
      <p:ext uri="{BB962C8B-B14F-4D97-AF65-F5344CB8AC3E}">
        <p14:creationId xmlns:p14="http://schemas.microsoft.com/office/powerpoint/2010/main" val="471952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Data	</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162737798"/>
              </p:ext>
            </p:extLst>
          </p:nvPr>
        </p:nvGraphicFramePr>
        <p:xfrm>
          <a:off x="640611" y="1631950"/>
          <a:ext cx="3673366" cy="2784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3"/>
          </p:nvPr>
        </p:nvSpPr>
        <p:spPr/>
        <p:txBody>
          <a:bodyPr/>
          <a:lstStyle/>
          <a:p>
            <a:pPr algn="ctr"/>
            <a:r>
              <a:rPr lang="en-US" dirty="0" smtClean="0"/>
              <a:t>Legacy</a:t>
            </a:r>
            <a:endParaRPr lang="en-US"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995632118"/>
              </p:ext>
            </p:extLst>
          </p:nvPr>
        </p:nvGraphicFramePr>
        <p:xfrm>
          <a:off x="4817410" y="1631950"/>
          <a:ext cx="3632376" cy="2784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itle 7"/>
          <p:cNvSpPr>
            <a:spLocks noGrp="1"/>
          </p:cNvSpPr>
          <p:nvPr>
            <p:ph type="title"/>
          </p:nvPr>
        </p:nvSpPr>
        <p:spPr/>
        <p:txBody>
          <a:bodyPr>
            <a:normAutofit fontScale="90000"/>
          </a:bodyPr>
          <a:lstStyle/>
          <a:p>
            <a:r>
              <a:rPr lang="en-US" dirty="0" smtClean="0"/>
              <a:t>Accomplishments</a:t>
            </a:r>
            <a:endParaRPr lang="en-US" dirty="0"/>
          </a:p>
        </p:txBody>
      </p:sp>
      <p:cxnSp>
        <p:nvCxnSpPr>
          <p:cNvPr id="12" name="Straight Connector 11"/>
          <p:cNvCxnSpPr/>
          <p:nvPr/>
        </p:nvCxnSpPr>
        <p:spPr>
          <a:xfrm>
            <a:off x="4559387" y="1150938"/>
            <a:ext cx="12613" cy="3635473"/>
          </a:xfrm>
          <a:prstGeom prst="line">
            <a:avLst/>
          </a:prstGeom>
        </p:spPr>
        <p:style>
          <a:lnRef idx="2">
            <a:schemeClr val="accent2"/>
          </a:lnRef>
          <a:fillRef idx="0">
            <a:schemeClr val="accent2"/>
          </a:fillRef>
          <a:effectRef idx="1">
            <a:schemeClr val="accent2"/>
          </a:effectRef>
          <a:fontRef idx="minor">
            <a:schemeClr val="tx1"/>
          </a:fontRef>
        </p:style>
      </p:cxn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85785" y="129625"/>
            <a:ext cx="657018" cy="657018"/>
          </a:xfrm>
          <a:prstGeom prst="rect">
            <a:avLst/>
          </a:prstGeom>
        </p:spPr>
      </p:pic>
    </p:spTree>
    <p:extLst>
      <p:ext uri="{BB962C8B-B14F-4D97-AF65-F5344CB8AC3E}">
        <p14:creationId xmlns:p14="http://schemas.microsoft.com/office/powerpoint/2010/main" val="2559450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Work-Based Learning</a:t>
            </a:r>
            <a:endParaRPr lang="en-US" dirty="0"/>
          </a:p>
        </p:txBody>
      </p:sp>
      <p:sp>
        <p:nvSpPr>
          <p:cNvPr id="2" name="Text Placeholder 1"/>
          <p:cNvSpPr>
            <a:spLocks noGrp="1"/>
          </p:cNvSpPr>
          <p:nvPr>
            <p:ph type="body" idx="1"/>
          </p:nvPr>
        </p:nvSpPr>
        <p:spPr/>
        <p:txBody>
          <a:bodyPr/>
          <a:lstStyle/>
          <a:p>
            <a:pPr algn="ctr"/>
            <a:r>
              <a:rPr lang="en-US" dirty="0" smtClean="0"/>
              <a:t>WBL Overview	</a:t>
            </a:r>
            <a:endParaRPr lang="en-US" dirty="0"/>
          </a:p>
        </p:txBody>
      </p:sp>
      <p:sp>
        <p:nvSpPr>
          <p:cNvPr id="6" name="Content Placeholder 5"/>
          <p:cNvSpPr>
            <a:spLocks noGrp="1"/>
          </p:cNvSpPr>
          <p:nvPr>
            <p:ph sz="half" idx="2"/>
          </p:nvPr>
        </p:nvSpPr>
        <p:spPr>
          <a:xfrm>
            <a:off x="457200" y="1631950"/>
            <a:ext cx="4040188" cy="1268905"/>
          </a:xfrm>
        </p:spPr>
        <p:txBody>
          <a:bodyPr>
            <a:normAutofit/>
          </a:bodyPr>
          <a:lstStyle/>
          <a:p>
            <a:r>
              <a:rPr lang="en-US" sz="1400" dirty="0"/>
              <a:t>Utilizes a model college students have used for generations.</a:t>
            </a:r>
          </a:p>
          <a:p>
            <a:r>
              <a:rPr lang="en-US" sz="1400" dirty="0" smtClean="0"/>
              <a:t>Bridges the gap between military and civilian.</a:t>
            </a:r>
          </a:p>
          <a:p>
            <a:r>
              <a:rPr lang="en-US" sz="1400" dirty="0" smtClean="0"/>
              <a:t>Provides a foot in the door.</a:t>
            </a:r>
          </a:p>
          <a:p>
            <a:pPr marL="0" indent="0">
              <a:buNone/>
            </a:pPr>
            <a:endParaRPr lang="en-US" sz="1400" dirty="0"/>
          </a:p>
          <a:p>
            <a:pPr marL="0" indent="0">
              <a:buNone/>
            </a:pPr>
            <a:endParaRPr lang="en-US" sz="1400" dirty="0" smtClean="0"/>
          </a:p>
        </p:txBody>
      </p:sp>
      <p:sp>
        <p:nvSpPr>
          <p:cNvPr id="4" name="Text Placeholder 3"/>
          <p:cNvSpPr>
            <a:spLocks noGrp="1"/>
          </p:cNvSpPr>
          <p:nvPr>
            <p:ph type="body" sz="quarter" idx="3"/>
          </p:nvPr>
        </p:nvSpPr>
        <p:spPr/>
        <p:txBody>
          <a:bodyPr/>
          <a:lstStyle/>
          <a:p>
            <a:pPr algn="ctr"/>
            <a:r>
              <a:rPr lang="en-US" dirty="0" smtClean="0"/>
              <a:t>Program Results</a:t>
            </a:r>
            <a:endParaRPr lang="en-US" dirty="0"/>
          </a:p>
        </p:txBody>
      </p:sp>
      <p:sp>
        <p:nvSpPr>
          <p:cNvPr id="5" name="Content Placeholder 4"/>
          <p:cNvSpPr>
            <a:spLocks noGrp="1"/>
          </p:cNvSpPr>
          <p:nvPr>
            <p:ph sz="quarter" idx="4"/>
          </p:nvPr>
        </p:nvSpPr>
        <p:spPr>
          <a:xfrm>
            <a:off x="4645025" y="1631950"/>
            <a:ext cx="4041775" cy="3328550"/>
          </a:xfrm>
        </p:spPr>
        <p:txBody>
          <a:bodyPr>
            <a:normAutofit lnSpcReduction="10000"/>
          </a:bodyPr>
          <a:lstStyle/>
          <a:p>
            <a:pPr lvl="0" rtl="0"/>
            <a:r>
              <a:rPr lang="en-US" sz="1800" b="1" i="1" dirty="0" smtClean="0"/>
              <a:t>Corporate Fellowship Program</a:t>
            </a:r>
          </a:p>
          <a:p>
            <a:pPr marL="0" lvl="0" indent="0">
              <a:buNone/>
            </a:pPr>
            <a:endParaRPr lang="en-US" sz="900" b="1" i="1" dirty="0" smtClean="0"/>
          </a:p>
          <a:p>
            <a:pPr lvl="0"/>
            <a:r>
              <a:rPr lang="en-US" sz="1800" b="1" i="1" dirty="0" smtClean="0"/>
              <a:t>Work-Ex</a:t>
            </a:r>
            <a:r>
              <a:rPr lang="en-US" sz="1800" dirty="0" smtClean="0"/>
              <a:t> </a:t>
            </a:r>
            <a:r>
              <a:rPr lang="en-US" sz="1800" dirty="0"/>
              <a:t>(Internship Program)</a:t>
            </a:r>
          </a:p>
          <a:p>
            <a:pPr lvl="1">
              <a:buFont typeface="Wingdings" panose="05000000000000000000" pitchFamily="2" charset="2"/>
              <a:buChar char="Ø"/>
            </a:pPr>
            <a:r>
              <a:rPr lang="en-US" sz="1400" b="1" dirty="0" smtClean="0"/>
              <a:t>78</a:t>
            </a:r>
            <a:r>
              <a:rPr lang="en-US" sz="1400" dirty="0" smtClean="0"/>
              <a:t> </a:t>
            </a:r>
            <a:r>
              <a:rPr lang="en-US" sz="1400" dirty="0"/>
              <a:t>total enrolled in Work-Ex</a:t>
            </a:r>
          </a:p>
          <a:p>
            <a:pPr lvl="1">
              <a:buFont typeface="Wingdings" panose="05000000000000000000" pitchFamily="2" charset="2"/>
              <a:buChar char="Ø"/>
            </a:pPr>
            <a:r>
              <a:rPr lang="en-US" sz="1400" b="1" dirty="0" smtClean="0"/>
              <a:t>12</a:t>
            </a:r>
            <a:r>
              <a:rPr lang="en-US" sz="1400" dirty="0" smtClean="0"/>
              <a:t> </a:t>
            </a:r>
            <a:r>
              <a:rPr lang="en-US" sz="1400" dirty="0"/>
              <a:t>currently in an internship</a:t>
            </a:r>
          </a:p>
          <a:p>
            <a:pPr lvl="1">
              <a:buFont typeface="Wingdings" panose="05000000000000000000" pitchFamily="2" charset="2"/>
              <a:buChar char="Ø"/>
            </a:pPr>
            <a:r>
              <a:rPr lang="en-US" sz="1400" b="1" dirty="0" smtClean="0"/>
              <a:t>21</a:t>
            </a:r>
            <a:r>
              <a:rPr lang="en-US" sz="1400" dirty="0" smtClean="0"/>
              <a:t> </a:t>
            </a:r>
            <a:r>
              <a:rPr lang="en-US" sz="1400" dirty="0"/>
              <a:t>in the </a:t>
            </a:r>
            <a:r>
              <a:rPr lang="en-US" sz="1400" dirty="0" smtClean="0"/>
              <a:t>current pipeline/pending start</a:t>
            </a:r>
            <a:endParaRPr lang="en-US" sz="1400" dirty="0"/>
          </a:p>
          <a:p>
            <a:pPr lvl="1">
              <a:buFont typeface="Wingdings" panose="05000000000000000000" pitchFamily="2" charset="2"/>
              <a:buChar char="Ø"/>
            </a:pPr>
            <a:r>
              <a:rPr lang="en-US" sz="1400" b="1" dirty="0" smtClean="0"/>
              <a:t>34 </a:t>
            </a:r>
            <a:r>
              <a:rPr lang="en-US" sz="1400" dirty="0"/>
              <a:t>placed upon </a:t>
            </a:r>
            <a:r>
              <a:rPr lang="en-US" sz="1400" dirty="0" smtClean="0"/>
              <a:t>completion (9 with host)</a:t>
            </a:r>
            <a:endParaRPr lang="en-US" sz="1400" dirty="0"/>
          </a:p>
          <a:p>
            <a:pPr marL="0" lvl="0" indent="0" rtl="0">
              <a:buNone/>
            </a:pPr>
            <a:endParaRPr lang="en-US" sz="900" b="1" i="1" dirty="0" smtClean="0"/>
          </a:p>
          <a:p>
            <a:pPr lvl="0" rtl="0"/>
            <a:r>
              <a:rPr lang="en-US" sz="1800" b="1" i="1" dirty="0" smtClean="0"/>
              <a:t>Spouse Ambassador Program </a:t>
            </a:r>
            <a:r>
              <a:rPr lang="en-US" sz="1800" dirty="0" smtClean="0"/>
              <a:t> </a:t>
            </a:r>
          </a:p>
          <a:p>
            <a:pPr lvl="1">
              <a:buFont typeface="Wingdings" panose="05000000000000000000" pitchFamily="2" charset="2"/>
              <a:buChar char="Ø"/>
            </a:pPr>
            <a:r>
              <a:rPr lang="en-US" sz="1400" b="1" dirty="0" smtClean="0"/>
              <a:t>9</a:t>
            </a:r>
            <a:r>
              <a:rPr lang="en-US" sz="1400" dirty="0" smtClean="0"/>
              <a:t> started</a:t>
            </a:r>
          </a:p>
          <a:p>
            <a:pPr lvl="1">
              <a:buFont typeface="Wingdings" panose="05000000000000000000" pitchFamily="2" charset="2"/>
              <a:buChar char="Ø"/>
            </a:pPr>
            <a:r>
              <a:rPr lang="en-US" sz="1400" b="1" dirty="0" smtClean="0"/>
              <a:t>4</a:t>
            </a:r>
            <a:r>
              <a:rPr lang="en-US" sz="1400" dirty="0" smtClean="0"/>
              <a:t> remain</a:t>
            </a:r>
          </a:p>
          <a:p>
            <a:pPr lvl="1">
              <a:buFont typeface="Wingdings" panose="05000000000000000000" pitchFamily="2" charset="2"/>
              <a:buChar char="Ø"/>
            </a:pPr>
            <a:r>
              <a:rPr lang="en-US" sz="1400" b="1" dirty="0"/>
              <a:t>4</a:t>
            </a:r>
            <a:r>
              <a:rPr lang="en-US" sz="1400" dirty="0" smtClean="0"/>
              <a:t> accepted full time </a:t>
            </a:r>
            <a:r>
              <a:rPr lang="en-US" sz="1400" dirty="0" smtClean="0"/>
              <a:t>positions</a:t>
            </a:r>
            <a:endParaRPr lang="en-US" sz="1400" dirty="0" smtClean="0"/>
          </a:p>
          <a:p>
            <a:pPr marL="0" lvl="0" indent="0" rtl="0">
              <a:buNone/>
            </a:pPr>
            <a:endParaRPr lang="en-US" sz="900" dirty="0" smtClean="0"/>
          </a:p>
        </p:txBody>
      </p:sp>
      <p:cxnSp>
        <p:nvCxnSpPr>
          <p:cNvPr id="12" name="Straight Connector 11"/>
          <p:cNvCxnSpPr/>
          <p:nvPr/>
        </p:nvCxnSpPr>
        <p:spPr>
          <a:xfrm>
            <a:off x="4559387" y="1150938"/>
            <a:ext cx="12613" cy="3635473"/>
          </a:xfrm>
          <a:prstGeom prst="line">
            <a:avLst/>
          </a:prstGeom>
        </p:spPr>
        <p:style>
          <a:lnRef idx="2">
            <a:schemeClr val="accent2"/>
          </a:lnRef>
          <a:fillRef idx="0">
            <a:schemeClr val="accent2"/>
          </a:fillRef>
          <a:effectRef idx="1">
            <a:schemeClr val="accent2"/>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785" y="129625"/>
            <a:ext cx="657018" cy="657018"/>
          </a:xfrm>
          <a:prstGeom prst="rect">
            <a:avLst/>
          </a:prstGeom>
        </p:spPr>
      </p:pic>
      <p:sp>
        <p:nvSpPr>
          <p:cNvPr id="13" name="Text Placeholder 1"/>
          <p:cNvSpPr txBox="1">
            <a:spLocks/>
          </p:cNvSpPr>
          <p:nvPr/>
        </p:nvSpPr>
        <p:spPr>
          <a:xfrm>
            <a:off x="457200" y="2882144"/>
            <a:ext cx="4040188" cy="48101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rgbClr val="505150"/>
                </a:solidFill>
                <a:latin typeface="+mn-lt"/>
                <a:ea typeface="+mn-ea"/>
                <a:cs typeface="+mn-cs"/>
              </a:defRPr>
            </a:lvl1pPr>
            <a:lvl2pPr marL="457200" indent="0" algn="l" defTabSz="457200" rtl="0" eaLnBrk="1" latinLnBrk="0" hangingPunct="1">
              <a:spcBef>
                <a:spcPct val="20000"/>
              </a:spcBef>
              <a:buFont typeface="Arial"/>
              <a:buNone/>
              <a:defRPr sz="2000" b="1" kern="1200">
                <a:solidFill>
                  <a:srgbClr val="505150"/>
                </a:solidFill>
                <a:latin typeface="+mn-lt"/>
                <a:ea typeface="+mn-ea"/>
                <a:cs typeface="+mn-cs"/>
              </a:defRPr>
            </a:lvl2pPr>
            <a:lvl3pPr marL="914400" indent="0" algn="l" defTabSz="457200" rtl="0" eaLnBrk="1" latinLnBrk="0" hangingPunct="1">
              <a:spcBef>
                <a:spcPct val="20000"/>
              </a:spcBef>
              <a:buFont typeface="Arial"/>
              <a:buNone/>
              <a:defRPr sz="1800" b="1" kern="1200">
                <a:solidFill>
                  <a:srgbClr val="505150"/>
                </a:solidFill>
                <a:latin typeface="+mn-lt"/>
                <a:ea typeface="+mn-ea"/>
                <a:cs typeface="+mn-cs"/>
              </a:defRPr>
            </a:lvl3pPr>
            <a:lvl4pPr marL="1371600" indent="0" algn="l" defTabSz="457200" rtl="0" eaLnBrk="1" latinLnBrk="0" hangingPunct="1">
              <a:spcBef>
                <a:spcPct val="20000"/>
              </a:spcBef>
              <a:buFont typeface="Arial"/>
              <a:buNone/>
              <a:defRPr sz="1600" b="1" kern="1200">
                <a:solidFill>
                  <a:srgbClr val="505150"/>
                </a:solidFill>
                <a:latin typeface="+mn-lt"/>
                <a:ea typeface="+mn-ea"/>
                <a:cs typeface="+mn-cs"/>
              </a:defRPr>
            </a:lvl4pPr>
            <a:lvl5pPr marL="1828800" indent="0" algn="l" defTabSz="457200" rtl="0" eaLnBrk="1" latinLnBrk="0" hangingPunct="1">
              <a:spcBef>
                <a:spcPct val="20000"/>
              </a:spcBef>
              <a:buFont typeface="Arial"/>
              <a:buNone/>
              <a:defRPr sz="1600" b="1" kern="1200">
                <a:solidFill>
                  <a:srgbClr val="505150"/>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smtClean="0"/>
              <a:t>Work-Ex Employers</a:t>
            </a:r>
            <a:endParaRPr lang="en-US" dirty="0"/>
          </a:p>
        </p:txBody>
      </p:sp>
      <p:sp>
        <p:nvSpPr>
          <p:cNvPr id="14" name="Content Placeholder 5"/>
          <p:cNvSpPr txBox="1">
            <a:spLocks/>
          </p:cNvSpPr>
          <p:nvPr/>
        </p:nvSpPr>
        <p:spPr>
          <a:xfrm>
            <a:off x="821381" y="3436138"/>
            <a:ext cx="1586011" cy="1524362"/>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2400" kern="1200">
                <a:solidFill>
                  <a:srgbClr val="50515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50515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0515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50515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505150"/>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en-US" sz="1100" dirty="0" smtClean="0">
                <a:solidFill>
                  <a:schemeClr val="tx1"/>
                </a:solidFill>
              </a:rPr>
              <a:t>Amazon</a:t>
            </a:r>
          </a:p>
          <a:p>
            <a:pPr marL="0" indent="0">
              <a:buNone/>
            </a:pPr>
            <a:r>
              <a:rPr lang="en-US" sz="1100" dirty="0" smtClean="0">
                <a:solidFill>
                  <a:schemeClr val="tx1"/>
                </a:solidFill>
              </a:rPr>
              <a:t>Olympic Ambulance</a:t>
            </a:r>
          </a:p>
          <a:p>
            <a:pPr marL="0" indent="0">
              <a:buNone/>
            </a:pPr>
            <a:r>
              <a:rPr lang="en-US" sz="1100" dirty="0" err="1" smtClean="0">
                <a:solidFill>
                  <a:schemeClr val="tx1"/>
                </a:solidFill>
              </a:rPr>
              <a:t>PacMtn</a:t>
            </a:r>
            <a:r>
              <a:rPr lang="en-US" sz="1100" dirty="0" smtClean="0">
                <a:solidFill>
                  <a:schemeClr val="tx1"/>
                </a:solidFill>
              </a:rPr>
              <a:t> WDC</a:t>
            </a:r>
          </a:p>
          <a:p>
            <a:pPr marL="0" indent="0">
              <a:buNone/>
            </a:pPr>
            <a:r>
              <a:rPr lang="en-US" sz="1100" dirty="0" smtClean="0">
                <a:solidFill>
                  <a:schemeClr val="tx1"/>
                </a:solidFill>
              </a:rPr>
              <a:t>Coast Flight</a:t>
            </a:r>
          </a:p>
          <a:p>
            <a:pPr marL="0" indent="0">
              <a:buNone/>
            </a:pPr>
            <a:r>
              <a:rPr lang="en-US" sz="1100" dirty="0" smtClean="0">
                <a:solidFill>
                  <a:schemeClr val="tx1"/>
                </a:solidFill>
              </a:rPr>
              <a:t>City of Lakewood</a:t>
            </a:r>
          </a:p>
          <a:p>
            <a:pPr marL="0" indent="0">
              <a:buNone/>
            </a:pPr>
            <a:r>
              <a:rPr lang="en-US" sz="1100" dirty="0" smtClean="0">
                <a:solidFill>
                  <a:schemeClr val="tx1"/>
                </a:solidFill>
              </a:rPr>
              <a:t>Fairway Mortgage</a:t>
            </a:r>
          </a:p>
          <a:p>
            <a:pPr marL="0" indent="0">
              <a:buNone/>
            </a:pPr>
            <a:r>
              <a:rPr lang="en-US" sz="1100" dirty="0" err="1" smtClean="0">
                <a:solidFill>
                  <a:schemeClr val="tx1"/>
                </a:solidFill>
              </a:rPr>
              <a:t>McKinstry</a:t>
            </a:r>
            <a:r>
              <a:rPr lang="en-US" sz="1100" dirty="0" smtClean="0">
                <a:solidFill>
                  <a:schemeClr val="tx1"/>
                </a:solidFill>
              </a:rPr>
              <a:t> </a:t>
            </a:r>
          </a:p>
          <a:p>
            <a:pPr marL="0" indent="0">
              <a:buFont typeface="Arial"/>
              <a:buNone/>
            </a:pPr>
            <a:endParaRPr lang="en-US" sz="1100" dirty="0" smtClean="0"/>
          </a:p>
          <a:p>
            <a:pPr marL="0" indent="0">
              <a:buFont typeface="Arial"/>
              <a:buNone/>
            </a:pPr>
            <a:endParaRPr lang="en-US" sz="1100" dirty="0" smtClean="0"/>
          </a:p>
        </p:txBody>
      </p:sp>
      <p:sp>
        <p:nvSpPr>
          <p:cNvPr id="16" name="Content Placeholder 5"/>
          <p:cNvSpPr txBox="1">
            <a:spLocks/>
          </p:cNvSpPr>
          <p:nvPr/>
        </p:nvSpPr>
        <p:spPr>
          <a:xfrm>
            <a:off x="2690384" y="3436138"/>
            <a:ext cx="1586011" cy="1524362"/>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2400" kern="1200">
                <a:solidFill>
                  <a:srgbClr val="50515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50515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50515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50515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505150"/>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en-US" sz="1100" dirty="0" err="1" smtClean="0">
                <a:solidFill>
                  <a:schemeClr val="tx1"/>
                </a:solidFill>
              </a:rPr>
              <a:t>TerraPower</a:t>
            </a:r>
            <a:endParaRPr lang="en-US" sz="1100" dirty="0" smtClean="0">
              <a:solidFill>
                <a:schemeClr val="tx1"/>
              </a:solidFill>
            </a:endParaRPr>
          </a:p>
          <a:p>
            <a:pPr marL="0" indent="0">
              <a:buNone/>
            </a:pPr>
            <a:r>
              <a:rPr lang="en-US" sz="1100" dirty="0" smtClean="0">
                <a:solidFill>
                  <a:schemeClr val="tx1"/>
                </a:solidFill>
              </a:rPr>
              <a:t>Wilcox Family Farms</a:t>
            </a:r>
          </a:p>
          <a:p>
            <a:pPr marL="0" indent="0">
              <a:buNone/>
            </a:pPr>
            <a:r>
              <a:rPr lang="en-US" sz="1100" dirty="0" smtClean="0">
                <a:solidFill>
                  <a:schemeClr val="tx1"/>
                </a:solidFill>
              </a:rPr>
              <a:t>Keller Williams</a:t>
            </a:r>
          </a:p>
          <a:p>
            <a:pPr marL="0" indent="0">
              <a:buNone/>
            </a:pPr>
            <a:r>
              <a:rPr lang="en-US" sz="1100" dirty="0" smtClean="0">
                <a:solidFill>
                  <a:schemeClr val="tx1"/>
                </a:solidFill>
              </a:rPr>
              <a:t>Alaska Airlines</a:t>
            </a:r>
          </a:p>
          <a:p>
            <a:pPr marL="0" indent="0">
              <a:buNone/>
            </a:pPr>
            <a:r>
              <a:rPr lang="en-US" sz="1100" dirty="0" smtClean="0">
                <a:solidFill>
                  <a:schemeClr val="tx1"/>
                </a:solidFill>
              </a:rPr>
              <a:t>Starbucks</a:t>
            </a:r>
          </a:p>
          <a:p>
            <a:pPr marL="0" indent="0">
              <a:buNone/>
            </a:pPr>
            <a:r>
              <a:rPr lang="en-US" sz="1100" dirty="0" smtClean="0">
                <a:solidFill>
                  <a:schemeClr val="tx1"/>
                </a:solidFill>
              </a:rPr>
              <a:t>Kaiser Permanente</a:t>
            </a:r>
          </a:p>
          <a:p>
            <a:pPr marL="0" indent="0">
              <a:buNone/>
            </a:pPr>
            <a:r>
              <a:rPr lang="en-US" sz="1100" i="1" dirty="0" smtClean="0">
                <a:solidFill>
                  <a:schemeClr val="tx1"/>
                </a:solidFill>
              </a:rPr>
              <a:t>41 more employers… </a:t>
            </a:r>
          </a:p>
          <a:p>
            <a:pPr marL="0" indent="0">
              <a:buFont typeface="Arial"/>
              <a:buNone/>
            </a:pPr>
            <a:endParaRPr lang="en-US" sz="1100" dirty="0" smtClean="0"/>
          </a:p>
          <a:p>
            <a:pPr marL="0" indent="0">
              <a:buFont typeface="Arial"/>
              <a:buNone/>
            </a:pPr>
            <a:endParaRPr lang="en-US" sz="1100" dirty="0" smtClean="0"/>
          </a:p>
        </p:txBody>
      </p:sp>
    </p:spTree>
    <p:extLst>
      <p:ext uri="{BB962C8B-B14F-4D97-AF65-F5344CB8AC3E}">
        <p14:creationId xmlns:p14="http://schemas.microsoft.com/office/powerpoint/2010/main" val="2980910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Spouse	</a:t>
            </a:r>
            <a:endParaRPr lang="en-US" dirty="0"/>
          </a:p>
        </p:txBody>
      </p:sp>
      <p:sp>
        <p:nvSpPr>
          <p:cNvPr id="4" name="Text Placeholder 3"/>
          <p:cNvSpPr>
            <a:spLocks noGrp="1"/>
          </p:cNvSpPr>
          <p:nvPr>
            <p:ph type="body" sz="quarter" idx="3"/>
          </p:nvPr>
        </p:nvSpPr>
        <p:spPr/>
        <p:txBody>
          <a:bodyPr/>
          <a:lstStyle/>
          <a:p>
            <a:pPr algn="ctr"/>
            <a:r>
              <a:rPr lang="en-US" dirty="0" err="1" smtClean="0"/>
              <a:t>Servicemember</a:t>
            </a:r>
            <a:endParaRPr lang="en-US" dirty="0"/>
          </a:p>
        </p:txBody>
      </p:sp>
      <p:sp>
        <p:nvSpPr>
          <p:cNvPr id="8" name="Title 7"/>
          <p:cNvSpPr>
            <a:spLocks noGrp="1"/>
          </p:cNvSpPr>
          <p:nvPr>
            <p:ph type="title"/>
          </p:nvPr>
        </p:nvSpPr>
        <p:spPr/>
        <p:txBody>
          <a:bodyPr>
            <a:normAutofit fontScale="90000"/>
          </a:bodyPr>
          <a:lstStyle/>
          <a:p>
            <a:r>
              <a:rPr lang="en-US" dirty="0" smtClean="0"/>
              <a:t>Work-Ex: Success</a:t>
            </a:r>
            <a:endParaRPr lang="en-US" dirty="0"/>
          </a:p>
        </p:txBody>
      </p:sp>
      <p:cxnSp>
        <p:nvCxnSpPr>
          <p:cNvPr id="12" name="Straight Connector 11"/>
          <p:cNvCxnSpPr/>
          <p:nvPr/>
        </p:nvCxnSpPr>
        <p:spPr>
          <a:xfrm>
            <a:off x="4559387" y="1150938"/>
            <a:ext cx="12613" cy="3635473"/>
          </a:xfrm>
          <a:prstGeom prst="line">
            <a:avLst/>
          </a:prstGeom>
        </p:spPr>
        <p:style>
          <a:lnRef idx="2">
            <a:schemeClr val="accent2"/>
          </a:lnRef>
          <a:fillRef idx="0">
            <a:schemeClr val="accent2"/>
          </a:fillRef>
          <a:effectRef idx="1">
            <a:schemeClr val="accent2"/>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785" y="129625"/>
            <a:ext cx="657018" cy="657018"/>
          </a:xfrm>
          <a:prstGeom prst="rect">
            <a:avLst/>
          </a:prstGeom>
        </p:spPr>
      </p:pic>
      <p:sp>
        <p:nvSpPr>
          <p:cNvPr id="3" name="Content Placeholder 2"/>
          <p:cNvSpPr>
            <a:spLocks noGrp="1"/>
          </p:cNvSpPr>
          <p:nvPr>
            <p:ph sz="half" idx="2"/>
          </p:nvPr>
        </p:nvSpPr>
        <p:spPr/>
        <p:txBody>
          <a:bodyPr>
            <a:normAutofit fontScale="55000" lnSpcReduction="20000"/>
          </a:bodyPr>
          <a:lstStyle/>
          <a:p>
            <a:pPr marL="0" indent="0" algn="just">
              <a:buNone/>
            </a:pPr>
            <a:r>
              <a:rPr lang="en-US" i="1" dirty="0"/>
              <a:t>“</a:t>
            </a:r>
            <a:r>
              <a:rPr lang="en-US" dirty="0"/>
              <a:t>After spending weeks looking for work post-PCS move, it wasn’t long until I met Michele and she connected me to the right internship opportunity at Amazon via </a:t>
            </a:r>
            <a:r>
              <a:rPr lang="en-US" dirty="0" err="1"/>
              <a:t>WorkEx</a:t>
            </a:r>
            <a:r>
              <a:rPr lang="en-US" dirty="0"/>
              <a:t>. Through effective resume and interviewing workshops she provided, I was well prepared for the application process and quickly move forward with the hiring manager from applicant to intern. Throughout the internship, Michele and team were extremely supportive and quick to respond to any needs or concerns I may have had. I’ve now accepted a full time position through my internship and count be happier with the results! As a military spouse on the move I’m lucky to have found the </a:t>
            </a:r>
            <a:r>
              <a:rPr lang="en-US" dirty="0" err="1"/>
              <a:t>WorkEx</a:t>
            </a:r>
            <a:r>
              <a:rPr lang="en-US" dirty="0"/>
              <a:t> program that has supported this forward momentum in my career. I’m happy to say that upon completion of my </a:t>
            </a:r>
            <a:r>
              <a:rPr lang="en-US" dirty="0" err="1"/>
              <a:t>WorkEx</a:t>
            </a:r>
            <a:r>
              <a:rPr lang="en-US" dirty="0"/>
              <a:t> I was offered a full-time Business Analyst position at my host company.  Thank you</a:t>
            </a:r>
            <a:r>
              <a:rPr lang="en-US" dirty="0" smtClean="0"/>
              <a:t>!” –Raul, Amazon</a:t>
            </a:r>
            <a:endParaRPr lang="en-US" dirty="0"/>
          </a:p>
        </p:txBody>
      </p:sp>
      <p:sp>
        <p:nvSpPr>
          <p:cNvPr id="5" name="Content Placeholder 4"/>
          <p:cNvSpPr>
            <a:spLocks noGrp="1"/>
          </p:cNvSpPr>
          <p:nvPr>
            <p:ph sz="quarter" idx="4"/>
          </p:nvPr>
        </p:nvSpPr>
        <p:spPr/>
        <p:txBody>
          <a:bodyPr>
            <a:normAutofit fontScale="55000" lnSpcReduction="20000"/>
          </a:bodyPr>
          <a:lstStyle/>
          <a:p>
            <a:pPr marL="0" indent="0" algn="just">
              <a:buNone/>
            </a:pPr>
            <a:r>
              <a:rPr lang="en-US" dirty="0"/>
              <a:t>Transitioning Service Member Steven Howe began planning for his retirement a year out.  Steve and I connected at one of the Targeted Resume Training classes he attended (in all, he attended the trainings 6 times each).  Throughout numerous discussions with Steve we determined that the Work Ex program would be a great fit for him. He was able to connect with members of the </a:t>
            </a:r>
            <a:r>
              <a:rPr lang="en-US" dirty="0" err="1"/>
              <a:t>McKinstry</a:t>
            </a:r>
            <a:r>
              <a:rPr lang="en-US" dirty="0"/>
              <a:t> Co., LLC team.  I set up a shadow opportunity for him and they all realized it was a perfect match.   At this time, I was still finalizing the relationship with </a:t>
            </a:r>
            <a:r>
              <a:rPr lang="en-US" dirty="0" err="1"/>
              <a:t>McKinstry</a:t>
            </a:r>
            <a:r>
              <a:rPr lang="en-US" dirty="0"/>
              <a:t> to bring them onboard as a Work Ex employer partner. I worked with their leadership team to complete the paperwork and get Steve on board.  He is now in week 4 of his internship opportunity and all roads indicate that he will receive a full time offer of employment at the end of his Work Ex. </a:t>
            </a:r>
          </a:p>
          <a:p>
            <a:pPr lvl="0" rtl="0"/>
            <a:endParaRPr lang="en-US" b="1" dirty="0"/>
          </a:p>
        </p:txBody>
      </p:sp>
    </p:spTree>
    <p:extLst>
      <p:ext uri="{BB962C8B-B14F-4D97-AF65-F5344CB8AC3E}">
        <p14:creationId xmlns:p14="http://schemas.microsoft.com/office/powerpoint/2010/main" val="1995105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AC4458-3A79-FB48-BD76-1BB668D5F25F}" type="slidenum">
              <a:rPr lang="en-US" smtClean="0"/>
              <a:t>6</a:t>
            </a:fld>
            <a:endParaRPr lang="en-US"/>
          </a:p>
        </p:txBody>
      </p:sp>
      <p:sp>
        <p:nvSpPr>
          <p:cNvPr id="3" name="Title 2"/>
          <p:cNvSpPr>
            <a:spLocks noGrp="1"/>
          </p:cNvSpPr>
          <p:nvPr>
            <p:ph type="title"/>
          </p:nvPr>
        </p:nvSpPr>
        <p:spPr/>
        <p:txBody>
          <a:bodyPr>
            <a:normAutofit fontScale="90000"/>
          </a:bodyPr>
          <a:lstStyle/>
          <a:p>
            <a:r>
              <a:rPr lang="en-US" dirty="0" smtClean="0"/>
              <a:t>Year of the Spouse</a:t>
            </a:r>
            <a:endParaRPr lang="en-US" dirty="0"/>
          </a:p>
        </p:txBody>
      </p:sp>
      <p:sp>
        <p:nvSpPr>
          <p:cNvPr id="4" name="Content Placeholder 3"/>
          <p:cNvSpPr>
            <a:spLocks noGrp="1"/>
          </p:cNvSpPr>
          <p:nvPr>
            <p:ph idx="1"/>
          </p:nvPr>
        </p:nvSpPr>
        <p:spPr/>
        <p:txBody>
          <a:bodyPr/>
          <a:lstStyle/>
          <a:p>
            <a:r>
              <a:rPr lang="en-US" dirty="0" err="1" smtClean="0"/>
              <a:t>TEDx</a:t>
            </a:r>
            <a:r>
              <a:rPr lang="en-US" dirty="0"/>
              <a:t> </a:t>
            </a:r>
            <a:r>
              <a:rPr lang="en-US" dirty="0" smtClean="0"/>
              <a:t>– Transitions: Bridging the Gap       </a:t>
            </a:r>
            <a:r>
              <a:rPr lang="en-US" sz="2400" dirty="0" smtClean="0"/>
              <a:t>(Friday, November 16</a:t>
            </a:r>
            <a:r>
              <a:rPr lang="en-US" sz="2400" baseline="30000" dirty="0" smtClean="0"/>
              <a:t>th</a:t>
            </a:r>
            <a:r>
              <a:rPr lang="en-US" sz="2400" dirty="0"/>
              <a:t> @</a:t>
            </a:r>
            <a:r>
              <a:rPr lang="en-US" sz="2400" dirty="0" smtClean="0"/>
              <a:t> JBLM)</a:t>
            </a:r>
          </a:p>
          <a:p>
            <a:r>
              <a:rPr lang="en-US" dirty="0" smtClean="0"/>
              <a:t>Spouse Cohorts:</a:t>
            </a:r>
          </a:p>
          <a:p>
            <a:pPr lvl="1">
              <a:buFont typeface="Wingdings" panose="05000000000000000000" pitchFamily="2" charset="2"/>
              <a:buChar char="q"/>
            </a:pPr>
            <a:r>
              <a:rPr lang="en-US" dirty="0" smtClean="0"/>
              <a:t> Entrepreneur </a:t>
            </a:r>
          </a:p>
          <a:p>
            <a:pPr lvl="1">
              <a:buFont typeface="Wingdings" panose="05000000000000000000" pitchFamily="2" charset="2"/>
              <a:buChar char="q"/>
            </a:pPr>
            <a:r>
              <a:rPr lang="en-US" dirty="0" smtClean="0"/>
              <a:t> Non-Profit Fundraising</a:t>
            </a:r>
          </a:p>
          <a:p>
            <a:r>
              <a:rPr lang="en-US" dirty="0" smtClean="0"/>
              <a:t>Spouse Ambassador Program</a:t>
            </a:r>
            <a:endParaRPr lang="en-US" dirty="0"/>
          </a:p>
        </p:txBody>
      </p:sp>
      <p:sp>
        <p:nvSpPr>
          <p:cNvPr id="5" name="Footer Placeholder 4"/>
          <p:cNvSpPr>
            <a:spLocks noGrp="1"/>
          </p:cNvSpPr>
          <p:nvPr>
            <p:ph type="ftr" sz="quarter" idx="11"/>
          </p:nvPr>
        </p:nvSpPr>
        <p:spPr/>
        <p:txBody>
          <a:bodyPr/>
          <a:lstStyle/>
          <a:p>
            <a:r>
              <a:rPr lang="en-US" smtClean="0"/>
              <a:t>Pacific Mountain Workforce Development</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785" y="129625"/>
            <a:ext cx="657018" cy="657018"/>
          </a:xfrm>
          <a:prstGeom prst="rect">
            <a:avLst/>
          </a:prstGeom>
        </p:spPr>
      </p:pic>
      <p:pic>
        <p:nvPicPr>
          <p:cNvPr id="7" name="Picture 6"/>
          <p:cNvPicPr>
            <a:picLocks noChangeAspect="1"/>
          </p:cNvPicPr>
          <p:nvPr/>
        </p:nvPicPr>
        <p:blipFill>
          <a:blip r:embed="rId3"/>
          <a:stretch>
            <a:fillRect/>
          </a:stretch>
        </p:blipFill>
        <p:spPr>
          <a:xfrm>
            <a:off x="5499560" y="2023754"/>
            <a:ext cx="2504696" cy="1746865"/>
          </a:xfrm>
          <a:prstGeom prst="rect">
            <a:avLst/>
          </a:prstGeom>
        </p:spPr>
      </p:pic>
    </p:spTree>
    <p:extLst>
      <p:ext uri="{BB962C8B-B14F-4D97-AF65-F5344CB8AC3E}">
        <p14:creationId xmlns:p14="http://schemas.microsoft.com/office/powerpoint/2010/main" val="2819440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55000" lnSpcReduction="20000"/>
          </a:bodyPr>
          <a:lstStyle/>
          <a:p>
            <a:r>
              <a:rPr lang="en-US" dirty="0" smtClean="0"/>
              <a:t>JBLM WorkSource certified for another 2 </a:t>
            </a:r>
            <a:r>
              <a:rPr lang="en-US" dirty="0" smtClean="0"/>
              <a:t>years</a:t>
            </a:r>
            <a:endParaRPr lang="en-US" dirty="0" smtClean="0"/>
          </a:p>
          <a:p>
            <a:endParaRPr lang="en-US" dirty="0" smtClean="0"/>
          </a:p>
          <a:p>
            <a:r>
              <a:rPr lang="en-US" dirty="0" err="1" smtClean="0"/>
              <a:t>PacMtn</a:t>
            </a:r>
            <a:r>
              <a:rPr lang="en-US" dirty="0" smtClean="0"/>
              <a:t> will continue with 2 Counselors focusing on Spouses/Transitioning Military</a:t>
            </a:r>
          </a:p>
          <a:p>
            <a:pPr lvl="1">
              <a:buFont typeface="Wingdings" panose="05000000000000000000" pitchFamily="2" charset="2"/>
              <a:buChar char="q"/>
            </a:pPr>
            <a:r>
              <a:rPr lang="en-US" dirty="0" smtClean="0"/>
              <a:t> Work-Based Learning</a:t>
            </a:r>
          </a:p>
          <a:p>
            <a:pPr lvl="1">
              <a:buFont typeface="Wingdings" panose="05000000000000000000" pitchFamily="2" charset="2"/>
              <a:buChar char="q"/>
            </a:pPr>
            <a:r>
              <a:rPr lang="en-US" dirty="0"/>
              <a:t> </a:t>
            </a:r>
            <a:r>
              <a:rPr lang="en-US" dirty="0" smtClean="0"/>
              <a:t>Manufacturing</a:t>
            </a:r>
          </a:p>
          <a:p>
            <a:pPr lvl="1">
              <a:buFont typeface="Wingdings" panose="05000000000000000000" pitchFamily="2" charset="2"/>
              <a:buChar char="q"/>
            </a:pPr>
            <a:r>
              <a:rPr lang="en-US" dirty="0" smtClean="0"/>
              <a:t> General Career Support</a:t>
            </a:r>
            <a:endParaRPr lang="en-US" dirty="0"/>
          </a:p>
          <a:p>
            <a:pPr lvl="1">
              <a:buFont typeface="Wingdings" panose="05000000000000000000" pitchFamily="2" charset="2"/>
              <a:buChar char="q"/>
            </a:pPr>
            <a:endParaRPr lang="en-US" dirty="0" smtClean="0"/>
          </a:p>
          <a:p>
            <a:r>
              <a:rPr lang="en-US" dirty="0"/>
              <a:t>Funding Beyond 2018</a:t>
            </a:r>
          </a:p>
          <a:p>
            <a:pPr lvl="1">
              <a:buFont typeface="Wingdings" panose="05000000000000000000" pitchFamily="2" charset="2"/>
              <a:buChar char="q"/>
            </a:pPr>
            <a:r>
              <a:rPr lang="en-US" dirty="0"/>
              <a:t> No Cost Extension?</a:t>
            </a:r>
          </a:p>
          <a:p>
            <a:pPr lvl="1">
              <a:buFont typeface="Wingdings" panose="05000000000000000000" pitchFamily="2" charset="2"/>
              <a:buChar char="q"/>
            </a:pPr>
            <a:r>
              <a:rPr lang="en-US" dirty="0"/>
              <a:t> Boeing Grant</a:t>
            </a:r>
          </a:p>
          <a:p>
            <a:pPr lvl="1">
              <a:buFont typeface="Wingdings" panose="05000000000000000000" pitchFamily="2" charset="2"/>
              <a:buChar char="q"/>
            </a:pPr>
            <a:r>
              <a:rPr lang="en-US" dirty="0"/>
              <a:t> Rapid </a:t>
            </a:r>
            <a:r>
              <a:rPr lang="en-US" dirty="0" smtClean="0"/>
              <a:t>Response</a:t>
            </a:r>
            <a:endParaRPr lang="en-US" dirty="0"/>
          </a:p>
        </p:txBody>
      </p:sp>
      <p:sp>
        <p:nvSpPr>
          <p:cNvPr id="5" name="Title 4"/>
          <p:cNvSpPr>
            <a:spLocks noGrp="1"/>
          </p:cNvSpPr>
          <p:nvPr>
            <p:ph type="title"/>
          </p:nvPr>
        </p:nvSpPr>
        <p:spPr/>
        <p:txBody>
          <a:bodyPr>
            <a:normAutofit fontScale="90000"/>
          </a:bodyPr>
          <a:lstStyle/>
          <a:p>
            <a:r>
              <a:rPr lang="en-US" dirty="0" smtClean="0"/>
              <a:t>What’s Next?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785" y="129625"/>
            <a:ext cx="657018" cy="657018"/>
          </a:xfrm>
          <a:prstGeom prst="rect">
            <a:avLst/>
          </a:prstGeom>
        </p:spPr>
      </p:pic>
      <p:pic>
        <p:nvPicPr>
          <p:cNvPr id="3" name="Picture 2"/>
          <p:cNvPicPr>
            <a:picLocks noChangeAspect="1"/>
          </p:cNvPicPr>
          <p:nvPr/>
        </p:nvPicPr>
        <p:blipFill>
          <a:blip r:embed="rId3"/>
          <a:stretch>
            <a:fillRect/>
          </a:stretch>
        </p:blipFill>
        <p:spPr>
          <a:xfrm>
            <a:off x="3988711" y="2326990"/>
            <a:ext cx="4154092" cy="1836438"/>
          </a:xfrm>
          <a:prstGeom prst="rect">
            <a:avLst/>
          </a:prstGeom>
        </p:spPr>
      </p:pic>
    </p:spTree>
    <p:extLst>
      <p:ext uri="{BB962C8B-B14F-4D97-AF65-F5344CB8AC3E}">
        <p14:creationId xmlns:p14="http://schemas.microsoft.com/office/powerpoint/2010/main" val="345123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Pacific Mountain Workforce Development</a:t>
            </a:r>
            <a:endParaRPr lang="en-US"/>
          </a:p>
        </p:txBody>
      </p:sp>
      <p:sp>
        <p:nvSpPr>
          <p:cNvPr id="3" name="Slide Number Placeholder 2"/>
          <p:cNvSpPr>
            <a:spLocks noGrp="1"/>
          </p:cNvSpPr>
          <p:nvPr>
            <p:ph type="sldNum" sz="quarter" idx="12"/>
          </p:nvPr>
        </p:nvSpPr>
        <p:spPr/>
        <p:txBody>
          <a:bodyPr/>
          <a:lstStyle/>
          <a:p>
            <a:fld id="{632BFBB2-9BF4-AE41-B67F-87749470D31E}" type="slidenum">
              <a:rPr lang="en-US" smtClean="0"/>
              <a:t>8</a:t>
            </a:fld>
            <a:endParaRPr lang="en-US"/>
          </a:p>
        </p:txBody>
      </p:sp>
      <p:sp>
        <p:nvSpPr>
          <p:cNvPr id="6" name="Title 5"/>
          <p:cNvSpPr>
            <a:spLocks noGrp="1"/>
          </p:cNvSpPr>
          <p:nvPr>
            <p:ph type="title"/>
          </p:nvPr>
        </p:nvSpPr>
        <p:spPr/>
        <p:txBody>
          <a:bodyPr>
            <a:normAutofit fontScale="90000"/>
          </a:bodyPr>
          <a:lstStyle/>
          <a:p>
            <a:r>
              <a:rPr lang="en-US" dirty="0" smtClean="0"/>
              <a:t>Hire America – Rural Veterans</a:t>
            </a:r>
            <a:endParaRPr lang="en-US" dirty="0"/>
          </a:p>
        </p:txBody>
      </p:sp>
      <p:sp>
        <p:nvSpPr>
          <p:cNvPr id="9" name="Content Placeholder 8"/>
          <p:cNvSpPr>
            <a:spLocks noGrp="1"/>
          </p:cNvSpPr>
          <p:nvPr>
            <p:ph idx="1"/>
          </p:nvPr>
        </p:nvSpPr>
        <p:spPr/>
        <p:txBody>
          <a:bodyPr>
            <a:normAutofit/>
          </a:bodyPr>
          <a:lstStyle/>
          <a:p>
            <a:pPr marL="0" indent="0" algn="ctr">
              <a:buNone/>
            </a:pPr>
            <a:r>
              <a:rPr lang="en-US" b="1" dirty="0" smtClean="0"/>
              <a:t>Hire America</a:t>
            </a:r>
          </a:p>
          <a:p>
            <a:pPr marL="0" indent="0" algn="ctr">
              <a:buNone/>
            </a:pPr>
            <a:endParaRPr lang="en-US" sz="2000" b="1" dirty="0" smtClean="0"/>
          </a:p>
          <a:p>
            <a:pPr marL="0" indent="0" algn="ctr">
              <a:buNone/>
            </a:pPr>
            <a:r>
              <a:rPr lang="en-US" dirty="0" smtClean="0"/>
              <a:t>Episode 117</a:t>
            </a:r>
          </a:p>
          <a:p>
            <a:pPr marL="0" indent="0" algn="ctr">
              <a:buNone/>
            </a:pPr>
            <a:r>
              <a:rPr lang="en-US" sz="2000" dirty="0" smtClean="0"/>
              <a:t> </a:t>
            </a:r>
          </a:p>
          <a:p>
            <a:pPr marL="0" indent="0" algn="ctr">
              <a:buNone/>
            </a:pPr>
            <a:r>
              <a:rPr lang="en-US" i="1" dirty="0" smtClean="0">
                <a:solidFill>
                  <a:srgbClr val="080808"/>
                </a:solidFill>
                <a:hlinkClick r:id="rId2"/>
              </a:rPr>
              <a:t>"</a:t>
            </a:r>
            <a:r>
              <a:rPr lang="en-US" i="1" dirty="0">
                <a:solidFill>
                  <a:srgbClr val="080808"/>
                </a:solidFill>
                <a:hlinkClick r:id="rId2"/>
              </a:rPr>
              <a:t>Considering living and working in rural America after your transition"</a:t>
            </a:r>
            <a:endParaRPr lang="en-US" i="1" dirty="0">
              <a:solidFill>
                <a:srgbClr val="080808"/>
              </a:solidFill>
            </a:endParaRPr>
          </a:p>
          <a:p>
            <a:endParaRPr lang="en-US" dirty="0"/>
          </a:p>
        </p:txBody>
      </p:sp>
    </p:spTree>
    <p:extLst>
      <p:ext uri="{BB962C8B-B14F-4D97-AF65-F5344CB8AC3E}">
        <p14:creationId xmlns:p14="http://schemas.microsoft.com/office/powerpoint/2010/main" val="2536150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8AC4458-3A79-FB48-BD76-1BB668D5F25F}" type="slidenum">
              <a:rPr lang="en-US" smtClean="0"/>
              <a:t>9</a:t>
            </a:fld>
            <a:endParaRPr lang="en-US"/>
          </a:p>
        </p:txBody>
      </p:sp>
      <p:sp>
        <p:nvSpPr>
          <p:cNvPr id="3" name="Title 2"/>
          <p:cNvSpPr>
            <a:spLocks noGrp="1"/>
          </p:cNvSpPr>
          <p:nvPr>
            <p:ph type="title"/>
          </p:nvPr>
        </p:nvSpPr>
        <p:spPr/>
        <p:txBody>
          <a:bodyPr>
            <a:normAutofit fontScale="90000"/>
          </a:bodyPr>
          <a:lstStyle/>
          <a:p>
            <a:r>
              <a:rPr lang="en-US" dirty="0" smtClean="0"/>
              <a:t>Contact Information</a:t>
            </a:r>
            <a:endParaRPr lang="en-US" dirty="0"/>
          </a:p>
        </p:txBody>
      </p:sp>
      <p:sp>
        <p:nvSpPr>
          <p:cNvPr id="4" name="Content Placeholder 3"/>
          <p:cNvSpPr>
            <a:spLocks noGrp="1"/>
          </p:cNvSpPr>
          <p:nvPr>
            <p:ph idx="1"/>
          </p:nvPr>
        </p:nvSpPr>
        <p:spPr>
          <a:xfrm>
            <a:off x="263236" y="1200150"/>
            <a:ext cx="8672946" cy="3394075"/>
          </a:xfrm>
        </p:spPr>
        <p:txBody>
          <a:bodyPr>
            <a:normAutofit fontScale="85000" lnSpcReduction="10000"/>
          </a:bodyPr>
          <a:lstStyle/>
          <a:p>
            <a:pPr marL="0" indent="0" algn="ctr">
              <a:buNone/>
            </a:pPr>
            <a:r>
              <a:rPr lang="en-US" b="1" u="sng" dirty="0" smtClean="0"/>
              <a:t>Thank you for your dedication to military families!</a:t>
            </a:r>
          </a:p>
          <a:p>
            <a:pPr marL="0" indent="0" algn="ctr">
              <a:buNone/>
            </a:pPr>
            <a:endParaRPr lang="en-US" dirty="0" smtClean="0"/>
          </a:p>
          <a:p>
            <a:pPr marL="0" indent="0" algn="ctr">
              <a:buNone/>
            </a:pPr>
            <a:r>
              <a:rPr lang="en-US" dirty="0" smtClean="0"/>
              <a:t>Sean Murphy</a:t>
            </a:r>
          </a:p>
          <a:p>
            <a:pPr marL="0" indent="0" algn="ctr">
              <a:buNone/>
            </a:pPr>
            <a:r>
              <a:rPr lang="en-US" i="1" dirty="0" smtClean="0"/>
              <a:t>Associate Director – Strategic Initiatives</a:t>
            </a:r>
          </a:p>
          <a:p>
            <a:pPr marL="0" indent="0" algn="ctr">
              <a:buNone/>
            </a:pPr>
            <a:r>
              <a:rPr lang="en-US" b="1" dirty="0" smtClean="0"/>
              <a:t>Pacific Mountain Workforce Development</a:t>
            </a:r>
          </a:p>
          <a:p>
            <a:pPr marL="0" indent="0" algn="ctr">
              <a:buNone/>
            </a:pPr>
            <a:r>
              <a:rPr lang="en-US" dirty="0" smtClean="0"/>
              <a:t>(206) 914-1842</a:t>
            </a:r>
          </a:p>
          <a:p>
            <a:pPr marL="0" indent="0" algn="ctr">
              <a:buNone/>
            </a:pPr>
            <a:r>
              <a:rPr lang="en-US" dirty="0" smtClean="0"/>
              <a:t>Sean@pacmtn.org</a:t>
            </a:r>
          </a:p>
        </p:txBody>
      </p:sp>
      <p:sp>
        <p:nvSpPr>
          <p:cNvPr id="5" name="Footer Placeholder 4"/>
          <p:cNvSpPr>
            <a:spLocks noGrp="1"/>
          </p:cNvSpPr>
          <p:nvPr>
            <p:ph type="ftr" sz="quarter" idx="11"/>
          </p:nvPr>
        </p:nvSpPr>
        <p:spPr/>
        <p:txBody>
          <a:bodyPr/>
          <a:lstStyle/>
          <a:p>
            <a:r>
              <a:rPr lang="en-US" smtClean="0"/>
              <a:t>Pacific Mountain Workforce Development</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5785" y="129625"/>
            <a:ext cx="657018" cy="657018"/>
          </a:xfrm>
          <a:prstGeom prst="rect">
            <a:avLst/>
          </a:prstGeom>
        </p:spPr>
      </p:pic>
    </p:spTree>
    <p:extLst>
      <p:ext uri="{BB962C8B-B14F-4D97-AF65-F5344CB8AC3E}">
        <p14:creationId xmlns:p14="http://schemas.microsoft.com/office/powerpoint/2010/main" val="404514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HI">
      <a:dk1>
        <a:srgbClr val="002398"/>
      </a:dk1>
      <a:lt1>
        <a:sysClr val="window" lastClr="FFFFFF"/>
      </a:lt1>
      <a:dk2>
        <a:srgbClr val="64A70B"/>
      </a:dk2>
      <a:lt2>
        <a:srgbClr val="59CBE8"/>
      </a:lt2>
      <a:accent1>
        <a:srgbClr val="0097A9"/>
      </a:accent1>
      <a:accent2>
        <a:srgbClr val="FF6A39"/>
      </a:accent2>
      <a:accent3>
        <a:srgbClr val="F2A959"/>
      </a:accent3>
      <a:accent4>
        <a:srgbClr val="8246AF"/>
      </a:accent4>
      <a:accent5>
        <a:srgbClr val="97999B"/>
      </a:accent5>
      <a:accent6>
        <a:srgbClr val="53565A"/>
      </a:accent6>
      <a:hlink>
        <a:srgbClr val="002398"/>
      </a:hlink>
      <a:folHlink>
        <a:srgbClr val="E1523D"/>
      </a:folHlink>
    </a:clrScheme>
    <a:fontScheme name="PacMtn Theme">
      <a:majorFont>
        <a:latin typeface="Leelawadee UI"/>
        <a:ea typeface=""/>
        <a:cs typeface=""/>
      </a:majorFont>
      <a:minorFont>
        <a:latin typeface="Leelawade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Template [Read-Only]" id="{B1E60129-934A-4DA9-8B9A-C947B700D191}" vid="{BB52574A-13B9-46DE-BECC-B4D4CBED888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cMtn Theme">
      <a:majorFont>
        <a:latin typeface="Leelawadee UI"/>
        <a:ea typeface=""/>
        <a:cs typeface=""/>
      </a:majorFont>
      <a:minorFont>
        <a:latin typeface="Leelawade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Template [Read-Only]" id="{B1E60129-934A-4DA9-8B9A-C947B700D191}" vid="{C4FFEA9A-A301-4D94-87A1-E835F27FF912}"/>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cMtn Theme">
      <a:majorFont>
        <a:latin typeface="Leelawadee UI"/>
        <a:ea typeface=""/>
        <a:cs typeface=""/>
      </a:majorFont>
      <a:minorFont>
        <a:latin typeface="Leelawade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Template [Read-Only]" id="{B1E60129-934A-4DA9-8B9A-C947B700D191}" vid="{FB047071-3443-485E-9B7D-B149CD7032E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 Workforce Association Directors--Slide Deck</Template>
  <TotalTime>3024</TotalTime>
  <Words>686</Words>
  <Application>Microsoft Office PowerPoint</Application>
  <PresentationFormat>On-screen Show (16:9)</PresentationFormat>
  <Paragraphs>100</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Default Theme</vt:lpstr>
      <vt:lpstr>Custom Design</vt:lpstr>
      <vt:lpstr>1_Custom Design</vt:lpstr>
      <vt:lpstr>PowerPoint Presentation</vt:lpstr>
      <vt:lpstr>Camo2Commerce</vt:lpstr>
      <vt:lpstr>Accomplishments</vt:lpstr>
      <vt:lpstr>Work-Based Learning</vt:lpstr>
      <vt:lpstr>Work-Ex: Success</vt:lpstr>
      <vt:lpstr>Year of the Spouse</vt:lpstr>
      <vt:lpstr>What’s Next?</vt:lpstr>
      <vt:lpstr>Hire America – Rural Veterans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Jaire Winesberry</dc:creator>
  <cp:lastModifiedBy>vwasman</cp:lastModifiedBy>
  <cp:revision>45</cp:revision>
  <cp:lastPrinted>2018-09-17T22:55:33Z</cp:lastPrinted>
  <dcterms:created xsi:type="dcterms:W3CDTF">2018-07-27T17:07:55Z</dcterms:created>
  <dcterms:modified xsi:type="dcterms:W3CDTF">2018-09-19T19:00:21Z</dcterms:modified>
</cp:coreProperties>
</file>