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22.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1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notesSlides/notesSlide4.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20.xml" ContentType="application/vnd.openxmlformats-officedocument.presentationml.slideLayout+xml"/>
  <Override PartName="/ppt/slideLayouts/slideLayout5.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rts/colors6.xml" ContentType="application/vnd.ms-office.chartcolorstyle+xml"/>
  <Override PartName="/ppt/theme/theme3.xml" ContentType="application/vnd.openxmlformats-officedocument.theme+xml"/>
  <Override PartName="/ppt/theme/theme1.xml" ContentType="application/vnd.openxmlformats-officedocument.theme+xml"/>
  <Override PartName="/ppt/charts/colors9.xml" ContentType="application/vnd.ms-office.chartcolorstyle+xml"/>
  <Override PartName="/ppt/charts/style5.xml" ContentType="application/vnd.ms-office.chart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Masters/notesMaster1.xml" ContentType="application/vnd.openxmlformats-officedocument.presentationml.notesMaster+xml"/>
  <Override PartName="/ppt/charts/style9.xml" ContentType="application/vnd.ms-office.chartstyle+xml"/>
  <Override PartName="/ppt/charts/chart9.xml" ContentType="application/vnd.openxmlformats-officedocument.drawingml.chart+xml"/>
  <Override PartName="/ppt/charts/colors5.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style1.xml" ContentType="application/vnd.ms-office.chartstyle+xml"/>
  <Override PartName="/ppt/charts/chart1.xml" ContentType="application/vnd.openxmlformats-officedocument.drawingml.chart+xml"/>
  <Override PartName="/ppt/charts/style6.xml" ContentType="application/vnd.ms-office.chartstyle+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hart4.xml" ContentType="application/vnd.openxmlformats-officedocument.drawingml.chart+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hart3.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60" r:id="rId4"/>
    <p:sldId id="257" r:id="rId5"/>
    <p:sldId id="263" r:id="rId6"/>
    <p:sldId id="258" r:id="rId7"/>
    <p:sldId id="262" r:id="rId8"/>
    <p:sldId id="259" r:id="rId9"/>
    <p:sldId id="261" r:id="rId10"/>
    <p:sldId id="264" r:id="rId11"/>
    <p:sldId id="265" r:id="rId12"/>
    <p:sldId id="266" r:id="rId13"/>
    <p:sldId id="269" r:id="rId14"/>
    <p:sldId id="270" r:id="rId15"/>
    <p:sldId id="271" r:id="rId16"/>
    <p:sldId id="272" r:id="rId17"/>
    <p:sldId id="281"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son\Documents\PacMtn_Worker%20Productivity_WA_9-7-2023.xls"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Jason\Documents\PacMtn_Top%2025%20June2023_9-7-2023.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son\Documents\PacMtn_Employment_9-7-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ason\Documents\PacMtn_Establishments_9-7-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ason\Documents\CEDS\CEDS_Establishments%20Data_4-5-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ason\Documents\PacMtn_Employment%20Volume_9-7-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ason\Documents\PacMtn_Unemployment_9-7-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ason\Documents\PacMtn_Average%20Wages_9-7-202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ason\Documents\PacMtn_Shift%20Share2_9-7-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ason\Documents\PacMtn_Shift%20Share_9-7-20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Labor Productivity for Private Nonfarm in Washington, Percent Change from Year Ago, Annual, Not Seasonally Adjusted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'FRED Graph'!$A$12:$A$26</c:f>
              <c:numCache>
                <c:formatCode>yyyy\-mm\-dd</c:formatCode>
                <c:ptCount val="15"/>
                <c:pt idx="0">
                  <c:v>39448</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numCache>
            </c:numRef>
          </c:cat>
          <c:val>
            <c:numRef>
              <c:f>'FRED Graph'!$B$12:$B$26</c:f>
              <c:numCache>
                <c:formatCode>0.0</c:formatCode>
                <c:ptCount val="15"/>
                <c:pt idx="0">
                  <c:v>1.9</c:v>
                </c:pt>
                <c:pt idx="1">
                  <c:v>1.8</c:v>
                </c:pt>
                <c:pt idx="2">
                  <c:v>5.6</c:v>
                </c:pt>
                <c:pt idx="3">
                  <c:v>-0.2</c:v>
                </c:pt>
                <c:pt idx="4">
                  <c:v>1.3</c:v>
                </c:pt>
                <c:pt idx="5">
                  <c:v>3.7</c:v>
                </c:pt>
                <c:pt idx="6">
                  <c:v>1.6</c:v>
                </c:pt>
                <c:pt idx="7">
                  <c:v>0.6</c:v>
                </c:pt>
                <c:pt idx="8">
                  <c:v>0</c:v>
                </c:pt>
                <c:pt idx="9">
                  <c:v>2.2999999999999998</c:v>
                </c:pt>
                <c:pt idx="10">
                  <c:v>6.1</c:v>
                </c:pt>
                <c:pt idx="11">
                  <c:v>2.1</c:v>
                </c:pt>
                <c:pt idx="12">
                  <c:v>7.4</c:v>
                </c:pt>
                <c:pt idx="13">
                  <c:v>5.5</c:v>
                </c:pt>
                <c:pt idx="14">
                  <c:v>-2.9</c:v>
                </c:pt>
              </c:numCache>
            </c:numRef>
          </c:val>
          <c:smooth val="0"/>
          <c:extLst>
            <c:ext xmlns:c16="http://schemas.microsoft.com/office/drawing/2014/chart" uri="{C3380CC4-5D6E-409C-BE32-E72D297353CC}">
              <c16:uniqueId val="{00000000-CDA1-4458-8732-32DB78DA5D86}"/>
            </c:ext>
          </c:extLst>
        </c:ser>
        <c:dLbls>
          <c:showLegendKey val="0"/>
          <c:showVal val="0"/>
          <c:showCatName val="0"/>
          <c:showSerName val="0"/>
          <c:showPercent val="0"/>
          <c:showBubbleSize val="0"/>
        </c:dLbls>
        <c:smooth val="0"/>
        <c:axId val="632102528"/>
        <c:axId val="632106848"/>
      </c:lineChart>
      <c:dateAx>
        <c:axId val="632102528"/>
        <c:scaling>
          <c:orientation val="minMax"/>
        </c:scaling>
        <c:delete val="0"/>
        <c:axPos val="b"/>
        <c:numFmt formatCode="yyyy\-mm\-dd"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32106848"/>
        <c:crosses val="autoZero"/>
        <c:auto val="1"/>
        <c:lblOffset val="100"/>
        <c:baseTimeUnit val="years"/>
      </c:dateAx>
      <c:valAx>
        <c:axId val="63210684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32102528"/>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PacMtn Current Job Postings (June, 2023)</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Graph!$C$2</c:f>
              <c:strCache>
                <c:ptCount val="1"/>
                <c:pt idx="0">
                  <c:v>Current Job Postings (June, 2023)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Graph!$B$3:$B$21</c:f>
              <c:strCache>
                <c:ptCount val="19"/>
                <c:pt idx="0">
                  <c:v>Production Workers, All Other</c:v>
                </c:pt>
                <c:pt idx="1">
                  <c:v>Janitors and Cleaners, Except Maids and Housekeeping Cleaners</c:v>
                </c:pt>
                <c:pt idx="2">
                  <c:v>Nursing Assistants</c:v>
                </c:pt>
                <c:pt idx="3">
                  <c:v>Environmental Scientists and Specialists, Including Health</c:v>
                </c:pt>
                <c:pt idx="4">
                  <c:v>Maintenance and Repair Workers, General</c:v>
                </c:pt>
                <c:pt idx="5">
                  <c:v>Laborers and Freight, Stock, and Material Movers, Hand</c:v>
                </c:pt>
                <c:pt idx="6">
                  <c:v>Food Service Managers</c:v>
                </c:pt>
                <c:pt idx="7">
                  <c:v>Health Technologists and Technicians, All Other</c:v>
                </c:pt>
                <c:pt idx="8">
                  <c:v>Sales Representatives, Wholesale and Manufacturing, Except Technical and Scientific Products</c:v>
                </c:pt>
                <c:pt idx="9">
                  <c:v>Financial and Investment Analysts</c:v>
                </c:pt>
                <c:pt idx="10">
                  <c:v>Customer Service Representatives</c:v>
                </c:pt>
                <c:pt idx="11">
                  <c:v>Stockers and Order Fillers</c:v>
                </c:pt>
                <c:pt idx="12">
                  <c:v>Fast Food and Counter Workers</c:v>
                </c:pt>
                <c:pt idx="13">
                  <c:v>Security Guards</c:v>
                </c:pt>
                <c:pt idx="14">
                  <c:v>Merchandise Displayers and Window Trimmers</c:v>
                </c:pt>
                <c:pt idx="15">
                  <c:v>Managers, All Other</c:v>
                </c:pt>
                <c:pt idx="16">
                  <c:v>First-Line Supervisors of Transportation and Material Moving Workers, Except Aircraft Cargo Handling Supervisors</c:v>
                </c:pt>
                <c:pt idx="17">
                  <c:v>Retail Salespersons</c:v>
                </c:pt>
                <c:pt idx="18">
                  <c:v>Registered Nurses</c:v>
                </c:pt>
              </c:strCache>
            </c:strRef>
          </c:cat>
          <c:val>
            <c:numRef>
              <c:f>Graph!$C$3:$C$21</c:f>
              <c:numCache>
                <c:formatCode>General</c:formatCode>
                <c:ptCount val="19"/>
                <c:pt idx="0">
                  <c:v>52</c:v>
                </c:pt>
                <c:pt idx="1">
                  <c:v>59</c:v>
                </c:pt>
                <c:pt idx="2">
                  <c:v>61</c:v>
                </c:pt>
                <c:pt idx="3">
                  <c:v>62</c:v>
                </c:pt>
                <c:pt idx="4">
                  <c:v>63</c:v>
                </c:pt>
                <c:pt idx="5">
                  <c:v>67</c:v>
                </c:pt>
                <c:pt idx="6">
                  <c:v>68</c:v>
                </c:pt>
                <c:pt idx="7">
                  <c:v>68</c:v>
                </c:pt>
                <c:pt idx="8">
                  <c:v>72</c:v>
                </c:pt>
                <c:pt idx="9">
                  <c:v>77</c:v>
                </c:pt>
                <c:pt idx="10">
                  <c:v>80</c:v>
                </c:pt>
                <c:pt idx="11">
                  <c:v>86</c:v>
                </c:pt>
                <c:pt idx="12">
                  <c:v>108</c:v>
                </c:pt>
                <c:pt idx="13">
                  <c:v>109</c:v>
                </c:pt>
                <c:pt idx="14">
                  <c:v>126</c:v>
                </c:pt>
                <c:pt idx="15">
                  <c:v>131</c:v>
                </c:pt>
                <c:pt idx="16">
                  <c:v>155</c:v>
                </c:pt>
                <c:pt idx="17">
                  <c:v>191</c:v>
                </c:pt>
                <c:pt idx="18">
                  <c:v>314</c:v>
                </c:pt>
              </c:numCache>
            </c:numRef>
          </c:val>
          <c:extLst>
            <c:ext xmlns:c16="http://schemas.microsoft.com/office/drawing/2014/chart" uri="{C3380CC4-5D6E-409C-BE32-E72D297353CC}">
              <c16:uniqueId val="{00000000-F212-4F02-A8E1-2549E3E7BE00}"/>
            </c:ext>
          </c:extLst>
        </c:ser>
        <c:dLbls>
          <c:showLegendKey val="0"/>
          <c:showVal val="0"/>
          <c:showCatName val="0"/>
          <c:showSerName val="0"/>
          <c:showPercent val="0"/>
          <c:showBubbleSize val="0"/>
        </c:dLbls>
        <c:gapWidth val="182"/>
        <c:axId val="609550896"/>
        <c:axId val="609549096"/>
      </c:barChart>
      <c:catAx>
        <c:axId val="609550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09549096"/>
        <c:crosses val="autoZero"/>
        <c:auto val="1"/>
        <c:lblAlgn val="ctr"/>
        <c:lblOffset val="100"/>
        <c:noMultiLvlLbl val="0"/>
      </c:catAx>
      <c:valAx>
        <c:axId val="6095490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0955089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a:t>% Employment Change YOY for WA and PacMtn: 2008-2023</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'Employment for Washington'!$B$3</c:f>
              <c:strCache>
                <c:ptCount val="1"/>
                <c:pt idx="0">
                  <c:v>Washington </c:v>
                </c:pt>
              </c:strCache>
            </c:strRef>
          </c:tx>
          <c:spPr>
            <a:solidFill>
              <a:schemeClr val="accent1"/>
            </a:solidFill>
            <a:ln>
              <a:noFill/>
            </a:ln>
            <a:effectLst/>
          </c:spPr>
          <c:invertIfNegative val="0"/>
          <c:cat>
            <c:strRef>
              <c:f>'Employment for Washington'!$A$55:$A$173</c:f>
              <c:strCache>
                <c:ptCount val="119"/>
                <c:pt idx="0">
                  <c:v>2008Q2</c:v>
                </c:pt>
                <c:pt idx="1">
                  <c:v>2008Q2</c:v>
                </c:pt>
                <c:pt idx="2">
                  <c:v>2008Q3</c:v>
                </c:pt>
                <c:pt idx="3">
                  <c:v>2008Q3</c:v>
                </c:pt>
                <c:pt idx="4">
                  <c:v>2008Q4</c:v>
                </c:pt>
                <c:pt idx="5">
                  <c:v>2008Q4</c:v>
                </c:pt>
                <c:pt idx="6">
                  <c:v>2009Q1</c:v>
                </c:pt>
                <c:pt idx="7">
                  <c:v>2009Q1</c:v>
                </c:pt>
                <c:pt idx="8">
                  <c:v>2009Q2</c:v>
                </c:pt>
                <c:pt idx="9">
                  <c:v>2009Q2</c:v>
                </c:pt>
                <c:pt idx="10">
                  <c:v>2009Q3</c:v>
                </c:pt>
                <c:pt idx="11">
                  <c:v>2009Q3</c:v>
                </c:pt>
                <c:pt idx="12">
                  <c:v>2009Q4</c:v>
                </c:pt>
                <c:pt idx="13">
                  <c:v>2009Q4</c:v>
                </c:pt>
                <c:pt idx="14">
                  <c:v>2010Q1</c:v>
                </c:pt>
                <c:pt idx="15">
                  <c:v>2010Q1</c:v>
                </c:pt>
                <c:pt idx="16">
                  <c:v>2010Q2</c:v>
                </c:pt>
                <c:pt idx="17">
                  <c:v>2010Q2</c:v>
                </c:pt>
                <c:pt idx="18">
                  <c:v>2010Q3</c:v>
                </c:pt>
                <c:pt idx="19">
                  <c:v>2010Q3</c:v>
                </c:pt>
                <c:pt idx="20">
                  <c:v>2010Q4</c:v>
                </c:pt>
                <c:pt idx="21">
                  <c:v>2010Q4</c:v>
                </c:pt>
                <c:pt idx="22">
                  <c:v>2011Q1</c:v>
                </c:pt>
                <c:pt idx="23">
                  <c:v>2011Q1</c:v>
                </c:pt>
                <c:pt idx="24">
                  <c:v>2011Q2</c:v>
                </c:pt>
                <c:pt idx="25">
                  <c:v>2011Q2</c:v>
                </c:pt>
                <c:pt idx="26">
                  <c:v>2011Q3</c:v>
                </c:pt>
                <c:pt idx="27">
                  <c:v>2011Q3</c:v>
                </c:pt>
                <c:pt idx="28">
                  <c:v>2011Q4</c:v>
                </c:pt>
                <c:pt idx="29">
                  <c:v>2011Q4</c:v>
                </c:pt>
                <c:pt idx="30">
                  <c:v>2012Q1</c:v>
                </c:pt>
                <c:pt idx="31">
                  <c:v>2012Q1</c:v>
                </c:pt>
                <c:pt idx="32">
                  <c:v>2012Q2</c:v>
                </c:pt>
                <c:pt idx="33">
                  <c:v>2012Q2</c:v>
                </c:pt>
                <c:pt idx="34">
                  <c:v>2012Q3</c:v>
                </c:pt>
                <c:pt idx="35">
                  <c:v>2012Q3</c:v>
                </c:pt>
                <c:pt idx="36">
                  <c:v>2012Q4</c:v>
                </c:pt>
                <c:pt idx="37">
                  <c:v>2012Q4</c:v>
                </c:pt>
                <c:pt idx="38">
                  <c:v>2013Q1</c:v>
                </c:pt>
                <c:pt idx="39">
                  <c:v>2013Q1</c:v>
                </c:pt>
                <c:pt idx="40">
                  <c:v>2013Q2</c:v>
                </c:pt>
                <c:pt idx="41">
                  <c:v>2013Q2</c:v>
                </c:pt>
                <c:pt idx="42">
                  <c:v>2013Q3</c:v>
                </c:pt>
                <c:pt idx="43">
                  <c:v>2013Q3</c:v>
                </c:pt>
                <c:pt idx="44">
                  <c:v>2013Q4</c:v>
                </c:pt>
                <c:pt idx="45">
                  <c:v>2013Q4</c:v>
                </c:pt>
                <c:pt idx="46">
                  <c:v>2014Q1</c:v>
                </c:pt>
                <c:pt idx="47">
                  <c:v>2014Q1</c:v>
                </c:pt>
                <c:pt idx="48">
                  <c:v>2014Q2</c:v>
                </c:pt>
                <c:pt idx="49">
                  <c:v>2014Q2</c:v>
                </c:pt>
                <c:pt idx="50">
                  <c:v>2014Q3</c:v>
                </c:pt>
                <c:pt idx="51">
                  <c:v>2014Q3</c:v>
                </c:pt>
                <c:pt idx="52">
                  <c:v>2014Q4</c:v>
                </c:pt>
                <c:pt idx="53">
                  <c:v>2014Q4</c:v>
                </c:pt>
                <c:pt idx="54">
                  <c:v>2015Q1</c:v>
                </c:pt>
                <c:pt idx="55">
                  <c:v>2015Q1</c:v>
                </c:pt>
                <c:pt idx="56">
                  <c:v>2015Q2</c:v>
                </c:pt>
                <c:pt idx="57">
                  <c:v>2015Q2</c:v>
                </c:pt>
                <c:pt idx="58">
                  <c:v>2015Q3</c:v>
                </c:pt>
                <c:pt idx="59">
                  <c:v>2015Q3</c:v>
                </c:pt>
                <c:pt idx="60">
                  <c:v>2015Q4</c:v>
                </c:pt>
                <c:pt idx="61">
                  <c:v>2015Q4</c:v>
                </c:pt>
                <c:pt idx="62">
                  <c:v>2016Q1</c:v>
                </c:pt>
                <c:pt idx="63">
                  <c:v>2016Q1</c:v>
                </c:pt>
                <c:pt idx="64">
                  <c:v>2016Q2</c:v>
                </c:pt>
                <c:pt idx="65">
                  <c:v>2016Q2</c:v>
                </c:pt>
                <c:pt idx="66">
                  <c:v>2016Q3</c:v>
                </c:pt>
                <c:pt idx="67">
                  <c:v>2016Q3</c:v>
                </c:pt>
                <c:pt idx="68">
                  <c:v>2016Q4</c:v>
                </c:pt>
                <c:pt idx="69">
                  <c:v>2016Q4</c:v>
                </c:pt>
                <c:pt idx="70">
                  <c:v>2017Q1</c:v>
                </c:pt>
                <c:pt idx="71">
                  <c:v>2017Q1</c:v>
                </c:pt>
                <c:pt idx="72">
                  <c:v>2017Q2</c:v>
                </c:pt>
                <c:pt idx="73">
                  <c:v>2017Q2</c:v>
                </c:pt>
                <c:pt idx="74">
                  <c:v>2017Q3</c:v>
                </c:pt>
                <c:pt idx="75">
                  <c:v>2017Q3</c:v>
                </c:pt>
                <c:pt idx="76">
                  <c:v>2017Q4</c:v>
                </c:pt>
                <c:pt idx="77">
                  <c:v>2017Q4</c:v>
                </c:pt>
                <c:pt idx="78">
                  <c:v>2018Q1</c:v>
                </c:pt>
                <c:pt idx="79">
                  <c:v>2018Q1</c:v>
                </c:pt>
                <c:pt idx="80">
                  <c:v>2018Q2</c:v>
                </c:pt>
                <c:pt idx="81">
                  <c:v>2018Q2</c:v>
                </c:pt>
                <c:pt idx="82">
                  <c:v>2018Q3</c:v>
                </c:pt>
                <c:pt idx="83">
                  <c:v>2018Q3</c:v>
                </c:pt>
                <c:pt idx="84">
                  <c:v>2018Q4</c:v>
                </c:pt>
                <c:pt idx="85">
                  <c:v>2018Q4</c:v>
                </c:pt>
                <c:pt idx="86">
                  <c:v>2019Q1</c:v>
                </c:pt>
                <c:pt idx="87">
                  <c:v>2019Q1</c:v>
                </c:pt>
                <c:pt idx="88">
                  <c:v>2019Q2</c:v>
                </c:pt>
                <c:pt idx="89">
                  <c:v>2019Q2</c:v>
                </c:pt>
                <c:pt idx="90">
                  <c:v>2019Q3</c:v>
                </c:pt>
                <c:pt idx="91">
                  <c:v>2019Q3</c:v>
                </c:pt>
                <c:pt idx="92">
                  <c:v>2019Q4</c:v>
                </c:pt>
                <c:pt idx="93">
                  <c:v>2019Q4</c:v>
                </c:pt>
                <c:pt idx="94">
                  <c:v>2020Q1</c:v>
                </c:pt>
                <c:pt idx="95">
                  <c:v>2020Q1</c:v>
                </c:pt>
                <c:pt idx="96">
                  <c:v>2020Q2</c:v>
                </c:pt>
                <c:pt idx="97">
                  <c:v>2020Q2</c:v>
                </c:pt>
                <c:pt idx="98">
                  <c:v>2020Q3</c:v>
                </c:pt>
                <c:pt idx="99">
                  <c:v>2020Q3</c:v>
                </c:pt>
                <c:pt idx="100">
                  <c:v>2020Q4</c:v>
                </c:pt>
                <c:pt idx="101">
                  <c:v>2020Q4</c:v>
                </c:pt>
                <c:pt idx="102">
                  <c:v>2021Q1</c:v>
                </c:pt>
                <c:pt idx="103">
                  <c:v>2021Q1</c:v>
                </c:pt>
                <c:pt idx="104">
                  <c:v>2021Q2</c:v>
                </c:pt>
                <c:pt idx="105">
                  <c:v>2021Q2</c:v>
                </c:pt>
                <c:pt idx="106">
                  <c:v>2021Q3</c:v>
                </c:pt>
                <c:pt idx="107">
                  <c:v>2021Q3</c:v>
                </c:pt>
                <c:pt idx="108">
                  <c:v>2021Q4</c:v>
                </c:pt>
                <c:pt idx="109">
                  <c:v>2021Q4</c:v>
                </c:pt>
                <c:pt idx="110">
                  <c:v>2022Q1</c:v>
                </c:pt>
                <c:pt idx="111">
                  <c:v>2022Q1</c:v>
                </c:pt>
                <c:pt idx="112">
                  <c:v>2022Q2</c:v>
                </c:pt>
                <c:pt idx="113">
                  <c:v>2022Q2</c:v>
                </c:pt>
                <c:pt idx="114">
                  <c:v>2022Q3</c:v>
                </c:pt>
                <c:pt idx="115">
                  <c:v>2022Q3</c:v>
                </c:pt>
                <c:pt idx="116">
                  <c:v>2022Q4</c:v>
                </c:pt>
                <c:pt idx="117">
                  <c:v>2022Q4</c:v>
                </c:pt>
                <c:pt idx="118">
                  <c:v>2023Q1</c:v>
                </c:pt>
              </c:strCache>
              <c:extLst/>
            </c:strRef>
          </c:cat>
          <c:val>
            <c:numRef>
              <c:f>'Employment for Washington'!$B$55:$B$173</c:f>
              <c:numCache>
                <c:formatCode>General</c:formatCode>
                <c:ptCount val="119"/>
                <c:pt idx="0" formatCode="#0.0%">
                  <c:v>8.8524474743445491E-3</c:v>
                </c:pt>
                <c:pt idx="2" formatCode="#0.0%">
                  <c:v>7.0587321466133402E-3</c:v>
                </c:pt>
                <c:pt idx="4" formatCode="#0.0%">
                  <c:v>-1.16593116997541E-2</c:v>
                </c:pt>
                <c:pt idx="6" formatCode="#0.0%">
                  <c:v>-2.9124742666937299E-2</c:v>
                </c:pt>
                <c:pt idx="8" formatCode="#0.0%">
                  <c:v>-3.9437132600907997E-2</c:v>
                </c:pt>
                <c:pt idx="10" formatCode="#0.0%">
                  <c:v>-4.4379042496013502E-2</c:v>
                </c:pt>
                <c:pt idx="12" formatCode="#0.0%">
                  <c:v>-3.9305122234991503E-2</c:v>
                </c:pt>
                <c:pt idx="14" formatCode="#0.0%">
                  <c:v>-2.8728197657811601E-2</c:v>
                </c:pt>
                <c:pt idx="16" formatCode="#0.0%">
                  <c:v>-1.24360783916979E-2</c:v>
                </c:pt>
                <c:pt idx="18" formatCode="#0.0%">
                  <c:v>-7.0211634698574797E-3</c:v>
                </c:pt>
                <c:pt idx="20" formatCode="#0.0%">
                  <c:v>5.7218050189273796E-3</c:v>
                </c:pt>
                <c:pt idx="22" formatCode="#0.0%">
                  <c:v>8.6399032657320501E-3</c:v>
                </c:pt>
                <c:pt idx="24" formatCode="#0.0%">
                  <c:v>6.6165894571346097E-3</c:v>
                </c:pt>
                <c:pt idx="26" formatCode="#0.0%">
                  <c:v>1.3931358728691799E-2</c:v>
                </c:pt>
                <c:pt idx="28" formatCode="#0.0%">
                  <c:v>1.22784234636579E-2</c:v>
                </c:pt>
                <c:pt idx="30" formatCode="#0.0%">
                  <c:v>1.2084362473522301E-2</c:v>
                </c:pt>
                <c:pt idx="32" formatCode="#0.0%">
                  <c:v>1.7864275617401199E-2</c:v>
                </c:pt>
                <c:pt idx="34" formatCode="#0.0%">
                  <c:v>1.7648383373267199E-2</c:v>
                </c:pt>
                <c:pt idx="36" formatCode="#0.0%">
                  <c:v>1.9915870257024099E-2</c:v>
                </c:pt>
                <c:pt idx="38" formatCode="#0.0%">
                  <c:v>2.1321705268174701E-2</c:v>
                </c:pt>
                <c:pt idx="40" formatCode="#0.0%">
                  <c:v>2.02209873406347E-2</c:v>
                </c:pt>
                <c:pt idx="42" formatCode="#0.0%">
                  <c:v>1.8011925512249699E-2</c:v>
                </c:pt>
                <c:pt idx="44" formatCode="#0.0%">
                  <c:v>1.8656424861448501E-2</c:v>
                </c:pt>
                <c:pt idx="46" formatCode="#0.0%">
                  <c:v>2.59001224884505E-2</c:v>
                </c:pt>
                <c:pt idx="48" formatCode="#0.0%">
                  <c:v>2.2687115692418901E-2</c:v>
                </c:pt>
                <c:pt idx="50" formatCode="#0.0%">
                  <c:v>2.7658089669530001E-2</c:v>
                </c:pt>
                <c:pt idx="52" formatCode="#0.0%">
                  <c:v>2.9426965037648599E-2</c:v>
                </c:pt>
                <c:pt idx="54" formatCode="#0.0%">
                  <c:v>2.6627575289602599E-2</c:v>
                </c:pt>
                <c:pt idx="56" formatCode="#0.0%">
                  <c:v>3.2504006931627603E-2</c:v>
                </c:pt>
                <c:pt idx="58" formatCode="#0.0%">
                  <c:v>2.4745037499534599E-2</c:v>
                </c:pt>
                <c:pt idx="60" formatCode="#0.0%">
                  <c:v>2.0612466826855701E-2</c:v>
                </c:pt>
                <c:pt idx="62" formatCode="#0.0%">
                  <c:v>2.94992805860332E-2</c:v>
                </c:pt>
                <c:pt idx="64" formatCode="#0.0%">
                  <c:v>2.9500965301915601E-2</c:v>
                </c:pt>
                <c:pt idx="66" formatCode="#0.0%">
                  <c:v>2.7983398166540299E-2</c:v>
                </c:pt>
                <c:pt idx="68" formatCode="#0.0%">
                  <c:v>2.9318371899524898E-2</c:v>
                </c:pt>
                <c:pt idx="70" formatCode="#0.0%">
                  <c:v>2.31204893629142E-2</c:v>
                </c:pt>
                <c:pt idx="72" formatCode="#0.0%">
                  <c:v>2.04276145474558E-2</c:v>
                </c:pt>
                <c:pt idx="74" formatCode="#0.0%">
                  <c:v>2.1149045960565899E-2</c:v>
                </c:pt>
                <c:pt idx="76" formatCode="#0.0%">
                  <c:v>2.2427205777604299E-2</c:v>
                </c:pt>
                <c:pt idx="78" formatCode="#0.0%">
                  <c:v>2.74497183480913E-2</c:v>
                </c:pt>
                <c:pt idx="80" formatCode="#0.0%">
                  <c:v>2.43617607703728E-2</c:v>
                </c:pt>
                <c:pt idx="82" formatCode="#0.0%">
                  <c:v>2.31413493091563E-2</c:v>
                </c:pt>
                <c:pt idx="84" formatCode="#0.0%">
                  <c:v>2.1922927198631901E-2</c:v>
                </c:pt>
                <c:pt idx="86" formatCode="#0.0%">
                  <c:v>1.4784628898543199E-2</c:v>
                </c:pt>
                <c:pt idx="88" formatCode="#0.0%">
                  <c:v>1.5960232681743399E-2</c:v>
                </c:pt>
                <c:pt idx="90" formatCode="#0.0%">
                  <c:v>1.7952552256568902E-2</c:v>
                </c:pt>
                <c:pt idx="92" formatCode="#0.0%">
                  <c:v>1.82279040165414E-2</c:v>
                </c:pt>
                <c:pt idx="94" formatCode="#0.0%">
                  <c:v>2.1916300224050601E-2</c:v>
                </c:pt>
                <c:pt idx="96" formatCode="#0.0%">
                  <c:v>-9.7398185237562204E-2</c:v>
                </c:pt>
                <c:pt idx="98" formatCode="#0.0%">
                  <c:v>-6.7050832377972894E-2</c:v>
                </c:pt>
                <c:pt idx="100" formatCode="#0.0%">
                  <c:v>-6.0533617927244203E-2</c:v>
                </c:pt>
                <c:pt idx="102" formatCode="#0.0%">
                  <c:v>-5.6991592763963303E-2</c:v>
                </c:pt>
                <c:pt idx="104" formatCode="#0.0%">
                  <c:v>7.6165931772621098E-2</c:v>
                </c:pt>
                <c:pt idx="106" formatCode="#0.0%">
                  <c:v>5.12734358873859E-2</c:v>
                </c:pt>
                <c:pt idx="108" formatCode="#0.0%">
                  <c:v>5.8402392505181498E-2</c:v>
                </c:pt>
                <c:pt idx="110" formatCode="#0.0%">
                  <c:v>6.0212647159604699E-2</c:v>
                </c:pt>
                <c:pt idx="112" formatCode="#0.0%">
                  <c:v>4.8466192674238698E-2</c:v>
                </c:pt>
                <c:pt idx="114" formatCode="#0.0%">
                  <c:v>4.0655282022468799E-2</c:v>
                </c:pt>
                <c:pt idx="116" formatCode="#0.0%">
                  <c:v>3.1451495729485801E-2</c:v>
                </c:pt>
                <c:pt idx="118" formatCode="#0.0%">
                  <c:v>3.04318258740186E-2</c:v>
                </c:pt>
              </c:numCache>
              <c:extLst/>
            </c:numRef>
          </c:val>
          <c:extLst>
            <c:ext xmlns:c16="http://schemas.microsoft.com/office/drawing/2014/chart" uri="{C3380CC4-5D6E-409C-BE32-E72D297353CC}">
              <c16:uniqueId val="{00000000-64F6-4A7D-825C-CF4FDAE0838D}"/>
            </c:ext>
          </c:extLst>
        </c:ser>
        <c:ser>
          <c:idx val="1"/>
          <c:order val="1"/>
          <c:tx>
            <c:strRef>
              <c:f>'Employment for Washington'!$C$3</c:f>
              <c:strCache>
                <c:ptCount val="1"/>
                <c:pt idx="0">
                  <c:v>PacMtn</c:v>
                </c:pt>
              </c:strCache>
            </c:strRef>
          </c:tx>
          <c:spPr>
            <a:solidFill>
              <a:srgbClr val="92D050"/>
            </a:solidFill>
            <a:ln>
              <a:noFill/>
            </a:ln>
            <a:effectLst/>
          </c:spPr>
          <c:invertIfNegative val="0"/>
          <c:cat>
            <c:strRef>
              <c:f>'Employment for Washington'!$A$55:$A$173</c:f>
              <c:strCache>
                <c:ptCount val="119"/>
                <c:pt idx="0">
                  <c:v>2008Q2</c:v>
                </c:pt>
                <c:pt idx="1">
                  <c:v>2008Q2</c:v>
                </c:pt>
                <c:pt idx="2">
                  <c:v>2008Q3</c:v>
                </c:pt>
                <c:pt idx="3">
                  <c:v>2008Q3</c:v>
                </c:pt>
                <c:pt idx="4">
                  <c:v>2008Q4</c:v>
                </c:pt>
                <c:pt idx="5">
                  <c:v>2008Q4</c:v>
                </c:pt>
                <c:pt idx="6">
                  <c:v>2009Q1</c:v>
                </c:pt>
                <c:pt idx="7">
                  <c:v>2009Q1</c:v>
                </c:pt>
                <c:pt idx="8">
                  <c:v>2009Q2</c:v>
                </c:pt>
                <c:pt idx="9">
                  <c:v>2009Q2</c:v>
                </c:pt>
                <c:pt idx="10">
                  <c:v>2009Q3</c:v>
                </c:pt>
                <c:pt idx="11">
                  <c:v>2009Q3</c:v>
                </c:pt>
                <c:pt idx="12">
                  <c:v>2009Q4</c:v>
                </c:pt>
                <c:pt idx="13">
                  <c:v>2009Q4</c:v>
                </c:pt>
                <c:pt idx="14">
                  <c:v>2010Q1</c:v>
                </c:pt>
                <c:pt idx="15">
                  <c:v>2010Q1</c:v>
                </c:pt>
                <c:pt idx="16">
                  <c:v>2010Q2</c:v>
                </c:pt>
                <c:pt idx="17">
                  <c:v>2010Q2</c:v>
                </c:pt>
                <c:pt idx="18">
                  <c:v>2010Q3</c:v>
                </c:pt>
                <c:pt idx="19">
                  <c:v>2010Q3</c:v>
                </c:pt>
                <c:pt idx="20">
                  <c:v>2010Q4</c:v>
                </c:pt>
                <c:pt idx="21">
                  <c:v>2010Q4</c:v>
                </c:pt>
                <c:pt idx="22">
                  <c:v>2011Q1</c:v>
                </c:pt>
                <c:pt idx="23">
                  <c:v>2011Q1</c:v>
                </c:pt>
                <c:pt idx="24">
                  <c:v>2011Q2</c:v>
                </c:pt>
                <c:pt idx="25">
                  <c:v>2011Q2</c:v>
                </c:pt>
                <c:pt idx="26">
                  <c:v>2011Q3</c:v>
                </c:pt>
                <c:pt idx="27">
                  <c:v>2011Q3</c:v>
                </c:pt>
                <c:pt idx="28">
                  <c:v>2011Q4</c:v>
                </c:pt>
                <c:pt idx="29">
                  <c:v>2011Q4</c:v>
                </c:pt>
                <c:pt idx="30">
                  <c:v>2012Q1</c:v>
                </c:pt>
                <c:pt idx="31">
                  <c:v>2012Q1</c:v>
                </c:pt>
                <c:pt idx="32">
                  <c:v>2012Q2</c:v>
                </c:pt>
                <c:pt idx="33">
                  <c:v>2012Q2</c:v>
                </c:pt>
                <c:pt idx="34">
                  <c:v>2012Q3</c:v>
                </c:pt>
                <c:pt idx="35">
                  <c:v>2012Q3</c:v>
                </c:pt>
                <c:pt idx="36">
                  <c:v>2012Q4</c:v>
                </c:pt>
                <c:pt idx="37">
                  <c:v>2012Q4</c:v>
                </c:pt>
                <c:pt idx="38">
                  <c:v>2013Q1</c:v>
                </c:pt>
                <c:pt idx="39">
                  <c:v>2013Q1</c:v>
                </c:pt>
                <c:pt idx="40">
                  <c:v>2013Q2</c:v>
                </c:pt>
                <c:pt idx="41">
                  <c:v>2013Q2</c:v>
                </c:pt>
                <c:pt idx="42">
                  <c:v>2013Q3</c:v>
                </c:pt>
                <c:pt idx="43">
                  <c:v>2013Q3</c:v>
                </c:pt>
                <c:pt idx="44">
                  <c:v>2013Q4</c:v>
                </c:pt>
                <c:pt idx="45">
                  <c:v>2013Q4</c:v>
                </c:pt>
                <c:pt idx="46">
                  <c:v>2014Q1</c:v>
                </c:pt>
                <c:pt idx="47">
                  <c:v>2014Q1</c:v>
                </c:pt>
                <c:pt idx="48">
                  <c:v>2014Q2</c:v>
                </c:pt>
                <c:pt idx="49">
                  <c:v>2014Q2</c:v>
                </c:pt>
                <c:pt idx="50">
                  <c:v>2014Q3</c:v>
                </c:pt>
                <c:pt idx="51">
                  <c:v>2014Q3</c:v>
                </c:pt>
                <c:pt idx="52">
                  <c:v>2014Q4</c:v>
                </c:pt>
                <c:pt idx="53">
                  <c:v>2014Q4</c:v>
                </c:pt>
                <c:pt idx="54">
                  <c:v>2015Q1</c:v>
                </c:pt>
                <c:pt idx="55">
                  <c:v>2015Q1</c:v>
                </c:pt>
                <c:pt idx="56">
                  <c:v>2015Q2</c:v>
                </c:pt>
                <c:pt idx="57">
                  <c:v>2015Q2</c:v>
                </c:pt>
                <c:pt idx="58">
                  <c:v>2015Q3</c:v>
                </c:pt>
                <c:pt idx="59">
                  <c:v>2015Q3</c:v>
                </c:pt>
                <c:pt idx="60">
                  <c:v>2015Q4</c:v>
                </c:pt>
                <c:pt idx="61">
                  <c:v>2015Q4</c:v>
                </c:pt>
                <c:pt idx="62">
                  <c:v>2016Q1</c:v>
                </c:pt>
                <c:pt idx="63">
                  <c:v>2016Q1</c:v>
                </c:pt>
                <c:pt idx="64">
                  <c:v>2016Q2</c:v>
                </c:pt>
                <c:pt idx="65">
                  <c:v>2016Q2</c:v>
                </c:pt>
                <c:pt idx="66">
                  <c:v>2016Q3</c:v>
                </c:pt>
                <c:pt idx="67">
                  <c:v>2016Q3</c:v>
                </c:pt>
                <c:pt idx="68">
                  <c:v>2016Q4</c:v>
                </c:pt>
                <c:pt idx="69">
                  <c:v>2016Q4</c:v>
                </c:pt>
                <c:pt idx="70">
                  <c:v>2017Q1</c:v>
                </c:pt>
                <c:pt idx="71">
                  <c:v>2017Q1</c:v>
                </c:pt>
                <c:pt idx="72">
                  <c:v>2017Q2</c:v>
                </c:pt>
                <c:pt idx="73">
                  <c:v>2017Q2</c:v>
                </c:pt>
                <c:pt idx="74">
                  <c:v>2017Q3</c:v>
                </c:pt>
                <c:pt idx="75">
                  <c:v>2017Q3</c:v>
                </c:pt>
                <c:pt idx="76">
                  <c:v>2017Q4</c:v>
                </c:pt>
                <c:pt idx="77">
                  <c:v>2017Q4</c:v>
                </c:pt>
                <c:pt idx="78">
                  <c:v>2018Q1</c:v>
                </c:pt>
                <c:pt idx="79">
                  <c:v>2018Q1</c:v>
                </c:pt>
                <c:pt idx="80">
                  <c:v>2018Q2</c:v>
                </c:pt>
                <c:pt idx="81">
                  <c:v>2018Q2</c:v>
                </c:pt>
                <c:pt idx="82">
                  <c:v>2018Q3</c:v>
                </c:pt>
                <c:pt idx="83">
                  <c:v>2018Q3</c:v>
                </c:pt>
                <c:pt idx="84">
                  <c:v>2018Q4</c:v>
                </c:pt>
                <c:pt idx="85">
                  <c:v>2018Q4</c:v>
                </c:pt>
                <c:pt idx="86">
                  <c:v>2019Q1</c:v>
                </c:pt>
                <c:pt idx="87">
                  <c:v>2019Q1</c:v>
                </c:pt>
                <c:pt idx="88">
                  <c:v>2019Q2</c:v>
                </c:pt>
                <c:pt idx="89">
                  <c:v>2019Q2</c:v>
                </c:pt>
                <c:pt idx="90">
                  <c:v>2019Q3</c:v>
                </c:pt>
                <c:pt idx="91">
                  <c:v>2019Q3</c:v>
                </c:pt>
                <c:pt idx="92">
                  <c:v>2019Q4</c:v>
                </c:pt>
                <c:pt idx="93">
                  <c:v>2019Q4</c:v>
                </c:pt>
                <c:pt idx="94">
                  <c:v>2020Q1</c:v>
                </c:pt>
                <c:pt idx="95">
                  <c:v>2020Q1</c:v>
                </c:pt>
                <c:pt idx="96">
                  <c:v>2020Q2</c:v>
                </c:pt>
                <c:pt idx="97">
                  <c:v>2020Q2</c:v>
                </c:pt>
                <c:pt idx="98">
                  <c:v>2020Q3</c:v>
                </c:pt>
                <c:pt idx="99">
                  <c:v>2020Q3</c:v>
                </c:pt>
                <c:pt idx="100">
                  <c:v>2020Q4</c:v>
                </c:pt>
                <c:pt idx="101">
                  <c:v>2020Q4</c:v>
                </c:pt>
                <c:pt idx="102">
                  <c:v>2021Q1</c:v>
                </c:pt>
                <c:pt idx="103">
                  <c:v>2021Q1</c:v>
                </c:pt>
                <c:pt idx="104">
                  <c:v>2021Q2</c:v>
                </c:pt>
                <c:pt idx="105">
                  <c:v>2021Q2</c:v>
                </c:pt>
                <c:pt idx="106">
                  <c:v>2021Q3</c:v>
                </c:pt>
                <c:pt idx="107">
                  <c:v>2021Q3</c:v>
                </c:pt>
                <c:pt idx="108">
                  <c:v>2021Q4</c:v>
                </c:pt>
                <c:pt idx="109">
                  <c:v>2021Q4</c:v>
                </c:pt>
                <c:pt idx="110">
                  <c:v>2022Q1</c:v>
                </c:pt>
                <c:pt idx="111">
                  <c:v>2022Q1</c:v>
                </c:pt>
                <c:pt idx="112">
                  <c:v>2022Q2</c:v>
                </c:pt>
                <c:pt idx="113">
                  <c:v>2022Q2</c:v>
                </c:pt>
                <c:pt idx="114">
                  <c:v>2022Q3</c:v>
                </c:pt>
                <c:pt idx="115">
                  <c:v>2022Q3</c:v>
                </c:pt>
                <c:pt idx="116">
                  <c:v>2022Q4</c:v>
                </c:pt>
                <c:pt idx="117">
                  <c:v>2022Q4</c:v>
                </c:pt>
                <c:pt idx="118">
                  <c:v>2023Q1</c:v>
                </c:pt>
              </c:strCache>
              <c:extLst/>
            </c:strRef>
          </c:cat>
          <c:val>
            <c:numRef>
              <c:f>'Employment for Washington'!$C$55:$C$173</c:f>
              <c:numCache>
                <c:formatCode>General</c:formatCode>
                <c:ptCount val="119"/>
                <c:pt idx="0" formatCode="#0.0%">
                  <c:v>4.0603908638385802E-3</c:v>
                </c:pt>
                <c:pt idx="2" formatCode="#0.0%">
                  <c:v>2.54740594666769E-3</c:v>
                </c:pt>
                <c:pt idx="4" formatCode="#0.0%">
                  <c:v>-1.6483801022653E-2</c:v>
                </c:pt>
                <c:pt idx="6" formatCode="#0.0%">
                  <c:v>-3.8512263030307199E-2</c:v>
                </c:pt>
                <c:pt idx="8" formatCode="#0.0%">
                  <c:v>-4.3674185810071202E-2</c:v>
                </c:pt>
                <c:pt idx="10" formatCode="#0.0%">
                  <c:v>-5.3932675583631802E-2</c:v>
                </c:pt>
                <c:pt idx="12" formatCode="#0.0%">
                  <c:v>-4.2058002811897997E-2</c:v>
                </c:pt>
                <c:pt idx="14" formatCode="#0.0%">
                  <c:v>-2.4736864884785301E-2</c:v>
                </c:pt>
                <c:pt idx="16" formatCode="#0.0%">
                  <c:v>-1.43068088208972E-2</c:v>
                </c:pt>
                <c:pt idx="18" formatCode="#0.0%">
                  <c:v>-9.6732367301863905E-3</c:v>
                </c:pt>
                <c:pt idx="20" formatCode="#0.0%">
                  <c:v>-6.0393416690388601E-3</c:v>
                </c:pt>
                <c:pt idx="22" formatCode="#0.0%">
                  <c:v>-6.8340520810517003E-3</c:v>
                </c:pt>
                <c:pt idx="24" formatCode="#0.0%">
                  <c:v>-1.0463497769314699E-2</c:v>
                </c:pt>
                <c:pt idx="26" formatCode="#0.0%">
                  <c:v>-1.21733532076713E-2</c:v>
                </c:pt>
                <c:pt idx="28" formatCode="#0.0%">
                  <c:v>-1.2114889522841701E-2</c:v>
                </c:pt>
                <c:pt idx="30" formatCode="#0.0%">
                  <c:v>-8.0147242919342797E-3</c:v>
                </c:pt>
                <c:pt idx="32" formatCode="#0.0%">
                  <c:v>-3.3639442523439901E-3</c:v>
                </c:pt>
                <c:pt idx="34" formatCode="#0.0%">
                  <c:v>4.6753280213900402E-3</c:v>
                </c:pt>
                <c:pt idx="36" formatCode="#0.0%">
                  <c:v>1.08190026533002E-2</c:v>
                </c:pt>
                <c:pt idx="38" formatCode="#0.0%">
                  <c:v>2.13606918382825E-2</c:v>
                </c:pt>
                <c:pt idx="40" formatCode="#0.0%">
                  <c:v>1.8179589561314598E-2</c:v>
                </c:pt>
                <c:pt idx="42" formatCode="#0.0%">
                  <c:v>1.6879390353607301E-2</c:v>
                </c:pt>
                <c:pt idx="44" formatCode="#0.0%">
                  <c:v>1.7405558530843E-2</c:v>
                </c:pt>
                <c:pt idx="46" formatCode="#0.0%">
                  <c:v>1.8954030777081202E-2</c:v>
                </c:pt>
                <c:pt idx="48" formatCode="#0.0%">
                  <c:v>1.12406972283741E-2</c:v>
                </c:pt>
                <c:pt idx="50" formatCode="#0.0%">
                  <c:v>2.2145034613605001E-2</c:v>
                </c:pt>
                <c:pt idx="52" formatCode="#0.0%">
                  <c:v>2.70611240384162E-2</c:v>
                </c:pt>
                <c:pt idx="54" formatCode="#0.0%">
                  <c:v>1.67681038438721E-2</c:v>
                </c:pt>
                <c:pt idx="56" formatCode="#0.0%">
                  <c:v>3.0062486361576799E-2</c:v>
                </c:pt>
                <c:pt idx="58" formatCode="#0.0%">
                  <c:v>1.8954210618136801E-2</c:v>
                </c:pt>
                <c:pt idx="60" formatCode="#0.0%">
                  <c:v>1.3356408157098499E-2</c:v>
                </c:pt>
                <c:pt idx="62" formatCode="#0.0%">
                  <c:v>2.8531788348116E-2</c:v>
                </c:pt>
                <c:pt idx="64" formatCode="#0.0%">
                  <c:v>2.8283012456242301E-2</c:v>
                </c:pt>
                <c:pt idx="66" formatCode="#0.0%">
                  <c:v>3.2741711843970601E-2</c:v>
                </c:pt>
                <c:pt idx="68" formatCode="#0.0%">
                  <c:v>3.2828299590501799E-2</c:v>
                </c:pt>
                <c:pt idx="70" formatCode="#0.0%">
                  <c:v>2.6262148485103099E-2</c:v>
                </c:pt>
                <c:pt idx="72" formatCode="#0.0%">
                  <c:v>2.07792857062945E-2</c:v>
                </c:pt>
                <c:pt idx="74" formatCode="#0.0%">
                  <c:v>2.17864420540539E-2</c:v>
                </c:pt>
                <c:pt idx="76" formatCode="#0.0%">
                  <c:v>2.50287242700067E-2</c:v>
                </c:pt>
                <c:pt idx="78" formatCode="#0.0%">
                  <c:v>3.1343022845009998E-2</c:v>
                </c:pt>
                <c:pt idx="80" formatCode="#0.0%">
                  <c:v>3.0258865275278699E-2</c:v>
                </c:pt>
                <c:pt idx="82" formatCode="#0.0%">
                  <c:v>2.8588508218110299E-2</c:v>
                </c:pt>
                <c:pt idx="84" formatCode="#0.0%">
                  <c:v>2.1684623734654199E-2</c:v>
                </c:pt>
                <c:pt idx="86" formatCode="#0.0%">
                  <c:v>1.0334362901302199E-2</c:v>
                </c:pt>
                <c:pt idx="88" formatCode="#0.0%">
                  <c:v>9.5475179365858108E-3</c:v>
                </c:pt>
                <c:pt idx="90" formatCode="#0.0%">
                  <c:v>9.5415877450188997E-3</c:v>
                </c:pt>
                <c:pt idx="92" formatCode="#0.0%">
                  <c:v>1.0823265030045499E-2</c:v>
                </c:pt>
                <c:pt idx="94" formatCode="#0.0%">
                  <c:v>1.2113656944756201E-2</c:v>
                </c:pt>
                <c:pt idx="96" formatCode="#0.0%">
                  <c:v>-9.6312190964460601E-2</c:v>
                </c:pt>
                <c:pt idx="98" formatCode="#0.0%">
                  <c:v>-4.9344526255862102E-2</c:v>
                </c:pt>
                <c:pt idx="100" formatCode="#0.0%">
                  <c:v>-4.6922071008031897E-2</c:v>
                </c:pt>
                <c:pt idx="102" formatCode="#0.0%">
                  <c:v>-4.36827559115502E-2</c:v>
                </c:pt>
                <c:pt idx="104" formatCode="#0.0%">
                  <c:v>8.6988834710132398E-2</c:v>
                </c:pt>
                <c:pt idx="106" formatCode="#0.0%">
                  <c:v>4.4032766525433399E-2</c:v>
                </c:pt>
                <c:pt idx="108" formatCode="#0.0%">
                  <c:v>5.7729792330190002E-2</c:v>
                </c:pt>
                <c:pt idx="110" formatCode="#0.0%">
                  <c:v>6.1723028490178203E-2</c:v>
                </c:pt>
                <c:pt idx="112" formatCode="#0.0%">
                  <c:v>4.7237682312017103E-2</c:v>
                </c:pt>
                <c:pt idx="114" formatCode="#0.0%">
                  <c:v>3.8500579567414497E-2</c:v>
                </c:pt>
                <c:pt idx="116" formatCode="#0.0%">
                  <c:v>3.2089189833502098E-2</c:v>
                </c:pt>
                <c:pt idx="118" formatCode="#0.0%">
                  <c:v>3.20887635600915E-2</c:v>
                </c:pt>
              </c:numCache>
              <c:extLst/>
            </c:numRef>
          </c:val>
          <c:extLst>
            <c:ext xmlns:c16="http://schemas.microsoft.com/office/drawing/2014/chart" uri="{C3380CC4-5D6E-409C-BE32-E72D297353CC}">
              <c16:uniqueId val="{00000001-64F6-4A7D-825C-CF4FDAE0838D}"/>
            </c:ext>
          </c:extLst>
        </c:ser>
        <c:dLbls>
          <c:showLegendKey val="0"/>
          <c:showVal val="0"/>
          <c:showCatName val="0"/>
          <c:showSerName val="0"/>
          <c:showPercent val="0"/>
          <c:showBubbleSize val="0"/>
        </c:dLbls>
        <c:gapWidth val="219"/>
        <c:overlap val="-27"/>
        <c:axId val="331203448"/>
        <c:axId val="394606336"/>
      </c:barChart>
      <c:catAx>
        <c:axId val="3312034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94606336"/>
        <c:crosses val="autoZero"/>
        <c:auto val="1"/>
        <c:lblAlgn val="ctr"/>
        <c:lblOffset val="100"/>
        <c:noMultiLvlLbl val="0"/>
      </c:catAx>
      <c:valAx>
        <c:axId val="394606336"/>
        <c:scaling>
          <c:orientation val="minMax"/>
          <c:min val="-0.1"/>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31203448"/>
        <c:crosses val="autoZero"/>
        <c:crossBetween val="between"/>
      </c:valAx>
      <c:spPr>
        <a:noFill/>
        <a:ln>
          <a:noFill/>
        </a:ln>
        <a:effectLst/>
      </c:spPr>
    </c:plotArea>
    <c:legend>
      <c:legendPos val="b"/>
      <c:layout>
        <c:manualLayout>
          <c:xMode val="edge"/>
          <c:yMode val="edge"/>
          <c:x val="0.31006225050421243"/>
          <c:y val="0.79585836941778598"/>
          <c:w val="0.25737965976189986"/>
          <c:h val="4.0485351722223784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1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PacMtn Establishments: 2019-2022</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'Establishments for PacMtn'!$B$4</c:f>
              <c:strCache>
                <c:ptCount val="1"/>
                <c:pt idx="0">
                  <c:v>Establishments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'Establishments for PacMtn'!$A$65:$A$80</c:f>
              <c:strCache>
                <c:ptCount val="16"/>
                <c:pt idx="0">
                  <c:v>2019Q1</c:v>
                </c:pt>
                <c:pt idx="1">
                  <c:v>2019Q2</c:v>
                </c:pt>
                <c:pt idx="2">
                  <c:v>2019Q3</c:v>
                </c:pt>
                <c:pt idx="3">
                  <c:v>2019Q4</c:v>
                </c:pt>
                <c:pt idx="4">
                  <c:v>2020Q1</c:v>
                </c:pt>
                <c:pt idx="5">
                  <c:v>2020Q2</c:v>
                </c:pt>
                <c:pt idx="6">
                  <c:v>2020Q3</c:v>
                </c:pt>
                <c:pt idx="7">
                  <c:v>2020Q4</c:v>
                </c:pt>
                <c:pt idx="8">
                  <c:v>2021Q1</c:v>
                </c:pt>
                <c:pt idx="9">
                  <c:v>2021Q2</c:v>
                </c:pt>
                <c:pt idx="10">
                  <c:v>2021Q3</c:v>
                </c:pt>
                <c:pt idx="11">
                  <c:v>2021Q4</c:v>
                </c:pt>
                <c:pt idx="12">
                  <c:v>2022Q1</c:v>
                </c:pt>
                <c:pt idx="13">
                  <c:v>2022Q2</c:v>
                </c:pt>
                <c:pt idx="14">
                  <c:v>2022Q3</c:v>
                </c:pt>
                <c:pt idx="15">
                  <c:v>2022Q4</c:v>
                </c:pt>
              </c:strCache>
            </c:strRef>
          </c:cat>
          <c:val>
            <c:numRef>
              <c:f>'Establishments for PacMtn'!$B$65:$B$80</c:f>
              <c:numCache>
                <c:formatCode>#,###</c:formatCode>
                <c:ptCount val="16"/>
                <c:pt idx="0">
                  <c:v>15862</c:v>
                </c:pt>
                <c:pt idx="1">
                  <c:v>15945</c:v>
                </c:pt>
                <c:pt idx="2">
                  <c:v>16014</c:v>
                </c:pt>
                <c:pt idx="3">
                  <c:v>16109</c:v>
                </c:pt>
                <c:pt idx="4">
                  <c:v>16250</c:v>
                </c:pt>
                <c:pt idx="5">
                  <c:v>16120</c:v>
                </c:pt>
                <c:pt idx="6">
                  <c:v>16309</c:v>
                </c:pt>
                <c:pt idx="7">
                  <c:v>19051</c:v>
                </c:pt>
                <c:pt idx="8">
                  <c:v>16560</c:v>
                </c:pt>
                <c:pt idx="9">
                  <c:v>16761</c:v>
                </c:pt>
                <c:pt idx="10">
                  <c:v>16989</c:v>
                </c:pt>
                <c:pt idx="11">
                  <c:v>17501</c:v>
                </c:pt>
                <c:pt idx="12">
                  <c:v>17386</c:v>
                </c:pt>
                <c:pt idx="13">
                  <c:v>16550</c:v>
                </c:pt>
                <c:pt idx="14">
                  <c:v>14610</c:v>
                </c:pt>
                <c:pt idx="15">
                  <c:v>14584</c:v>
                </c:pt>
              </c:numCache>
            </c:numRef>
          </c:val>
          <c:smooth val="0"/>
          <c:extLst>
            <c:ext xmlns:c16="http://schemas.microsoft.com/office/drawing/2014/chart" uri="{C3380CC4-5D6E-409C-BE32-E72D297353CC}">
              <c16:uniqueId val="{00000000-BCB2-4BCE-BEE2-3A97AC54CBCD}"/>
            </c:ext>
          </c:extLst>
        </c:ser>
        <c:dLbls>
          <c:showLegendKey val="0"/>
          <c:showVal val="0"/>
          <c:showCatName val="0"/>
          <c:showSerName val="0"/>
          <c:showPercent val="0"/>
          <c:showBubbleSize val="0"/>
        </c:dLbls>
        <c:smooth val="0"/>
        <c:axId val="603408944"/>
        <c:axId val="603413984"/>
      </c:lineChart>
      <c:catAx>
        <c:axId val="60340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03413984"/>
        <c:crosses val="autoZero"/>
        <c:auto val="1"/>
        <c:lblAlgn val="ctr"/>
        <c:lblOffset val="100"/>
        <c:noMultiLvlLbl val="0"/>
      </c:catAx>
      <c:valAx>
        <c:axId val="603413984"/>
        <c:scaling>
          <c:orientation val="minMax"/>
        </c:scaling>
        <c:delete val="0"/>
        <c:axPos val="l"/>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0340894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r>
              <a:rPr lang="en-US"/>
              <a:t>Total Private Establishments in PacMtn (excluding Lewis County at the moment): 1990-2022</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2183903482652906E-2"/>
          <c:y val="7.5501272264631047E-2"/>
          <c:w val="0.90403458391230507"/>
          <c:h val="0.73519606109518298"/>
        </c:manualLayout>
      </c:layout>
      <c:lineChart>
        <c:grouping val="standard"/>
        <c:varyColors val="0"/>
        <c:ser>
          <c:idx val="0"/>
          <c:order val="0"/>
          <c:tx>
            <c:strRef>
              <c:f>'JRO Graph'!$B$1</c:f>
              <c:strCache>
                <c:ptCount val="1"/>
                <c:pt idx="0">
                  <c:v>Thurston</c:v>
                </c:pt>
              </c:strCache>
            </c:strRef>
          </c:tx>
          <c:spPr>
            <a:ln w="28575" cap="rnd">
              <a:solidFill>
                <a:schemeClr val="accent1"/>
              </a:solidFill>
              <a:round/>
            </a:ln>
            <a:effectLst/>
          </c:spPr>
          <c:marker>
            <c:symbol val="none"/>
          </c:marker>
          <c:cat>
            <c:numRef>
              <c:f>'JRO Graph'!$A$2:$A$132</c:f>
              <c:numCache>
                <c:formatCode>yyyy\-mm\-dd</c:formatCode>
                <c:ptCount val="131"/>
                <c:pt idx="0">
                  <c:v>32874</c:v>
                </c:pt>
                <c:pt idx="1">
                  <c:v>32964</c:v>
                </c:pt>
                <c:pt idx="2">
                  <c:v>33055</c:v>
                </c:pt>
                <c:pt idx="3">
                  <c:v>33147</c:v>
                </c:pt>
                <c:pt idx="4">
                  <c:v>33239</c:v>
                </c:pt>
                <c:pt idx="5">
                  <c:v>33329</c:v>
                </c:pt>
                <c:pt idx="6">
                  <c:v>33420</c:v>
                </c:pt>
                <c:pt idx="7">
                  <c:v>33512</c:v>
                </c:pt>
                <c:pt idx="8">
                  <c:v>33604</c:v>
                </c:pt>
                <c:pt idx="9">
                  <c:v>33695</c:v>
                </c:pt>
                <c:pt idx="10">
                  <c:v>33786</c:v>
                </c:pt>
                <c:pt idx="11">
                  <c:v>33878</c:v>
                </c:pt>
                <c:pt idx="12">
                  <c:v>33970</c:v>
                </c:pt>
                <c:pt idx="13">
                  <c:v>34060</c:v>
                </c:pt>
                <c:pt idx="14">
                  <c:v>34151</c:v>
                </c:pt>
                <c:pt idx="15">
                  <c:v>34243</c:v>
                </c:pt>
                <c:pt idx="16">
                  <c:v>34335</c:v>
                </c:pt>
                <c:pt idx="17">
                  <c:v>34425</c:v>
                </c:pt>
                <c:pt idx="18">
                  <c:v>34516</c:v>
                </c:pt>
                <c:pt idx="19">
                  <c:v>34608</c:v>
                </c:pt>
                <c:pt idx="20">
                  <c:v>34700</c:v>
                </c:pt>
                <c:pt idx="21">
                  <c:v>34790</c:v>
                </c:pt>
                <c:pt idx="22">
                  <c:v>34881</c:v>
                </c:pt>
                <c:pt idx="23">
                  <c:v>34973</c:v>
                </c:pt>
                <c:pt idx="24">
                  <c:v>35065</c:v>
                </c:pt>
                <c:pt idx="25">
                  <c:v>35156</c:v>
                </c:pt>
                <c:pt idx="26">
                  <c:v>35247</c:v>
                </c:pt>
                <c:pt idx="27">
                  <c:v>35339</c:v>
                </c:pt>
                <c:pt idx="28">
                  <c:v>35431</c:v>
                </c:pt>
                <c:pt idx="29">
                  <c:v>35521</c:v>
                </c:pt>
                <c:pt idx="30">
                  <c:v>35612</c:v>
                </c:pt>
                <c:pt idx="31">
                  <c:v>35704</c:v>
                </c:pt>
                <c:pt idx="32">
                  <c:v>35796</c:v>
                </c:pt>
                <c:pt idx="33">
                  <c:v>35886</c:v>
                </c:pt>
                <c:pt idx="34">
                  <c:v>35977</c:v>
                </c:pt>
                <c:pt idx="35">
                  <c:v>36069</c:v>
                </c:pt>
                <c:pt idx="36">
                  <c:v>36161</c:v>
                </c:pt>
                <c:pt idx="37">
                  <c:v>36251</c:v>
                </c:pt>
                <c:pt idx="38">
                  <c:v>36342</c:v>
                </c:pt>
                <c:pt idx="39">
                  <c:v>36434</c:v>
                </c:pt>
                <c:pt idx="40">
                  <c:v>36526</c:v>
                </c:pt>
                <c:pt idx="41">
                  <c:v>36617</c:v>
                </c:pt>
                <c:pt idx="42">
                  <c:v>36708</c:v>
                </c:pt>
                <c:pt idx="43">
                  <c:v>36800</c:v>
                </c:pt>
                <c:pt idx="44">
                  <c:v>36892</c:v>
                </c:pt>
                <c:pt idx="45">
                  <c:v>36982</c:v>
                </c:pt>
                <c:pt idx="46">
                  <c:v>37073</c:v>
                </c:pt>
                <c:pt idx="47">
                  <c:v>37165</c:v>
                </c:pt>
                <c:pt idx="48">
                  <c:v>37257</c:v>
                </c:pt>
                <c:pt idx="49">
                  <c:v>37347</c:v>
                </c:pt>
                <c:pt idx="50">
                  <c:v>37438</c:v>
                </c:pt>
                <c:pt idx="51">
                  <c:v>37530</c:v>
                </c:pt>
                <c:pt idx="52">
                  <c:v>37622</c:v>
                </c:pt>
                <c:pt idx="53">
                  <c:v>37712</c:v>
                </c:pt>
                <c:pt idx="54">
                  <c:v>37803</c:v>
                </c:pt>
                <c:pt idx="55">
                  <c:v>37895</c:v>
                </c:pt>
                <c:pt idx="56">
                  <c:v>37987</c:v>
                </c:pt>
                <c:pt idx="57">
                  <c:v>38078</c:v>
                </c:pt>
                <c:pt idx="58">
                  <c:v>38169</c:v>
                </c:pt>
                <c:pt idx="59">
                  <c:v>38261</c:v>
                </c:pt>
                <c:pt idx="60">
                  <c:v>38353</c:v>
                </c:pt>
                <c:pt idx="61">
                  <c:v>38443</c:v>
                </c:pt>
                <c:pt idx="62">
                  <c:v>38534</c:v>
                </c:pt>
                <c:pt idx="63">
                  <c:v>38626</c:v>
                </c:pt>
                <c:pt idx="64">
                  <c:v>38718</c:v>
                </c:pt>
                <c:pt idx="65">
                  <c:v>38808</c:v>
                </c:pt>
                <c:pt idx="66">
                  <c:v>38899</c:v>
                </c:pt>
                <c:pt idx="67">
                  <c:v>38991</c:v>
                </c:pt>
                <c:pt idx="68">
                  <c:v>39083</c:v>
                </c:pt>
                <c:pt idx="69">
                  <c:v>39173</c:v>
                </c:pt>
                <c:pt idx="70">
                  <c:v>39264</c:v>
                </c:pt>
                <c:pt idx="71">
                  <c:v>39356</c:v>
                </c:pt>
                <c:pt idx="72">
                  <c:v>39448</c:v>
                </c:pt>
                <c:pt idx="73">
                  <c:v>39539</c:v>
                </c:pt>
                <c:pt idx="74">
                  <c:v>39630</c:v>
                </c:pt>
                <c:pt idx="75">
                  <c:v>39722</c:v>
                </c:pt>
                <c:pt idx="76">
                  <c:v>39814</c:v>
                </c:pt>
                <c:pt idx="77">
                  <c:v>39904</c:v>
                </c:pt>
                <c:pt idx="78">
                  <c:v>39995</c:v>
                </c:pt>
                <c:pt idx="79">
                  <c:v>40087</c:v>
                </c:pt>
                <c:pt idx="80">
                  <c:v>40179</c:v>
                </c:pt>
                <c:pt idx="81">
                  <c:v>40269</c:v>
                </c:pt>
                <c:pt idx="82">
                  <c:v>40360</c:v>
                </c:pt>
                <c:pt idx="83">
                  <c:v>40452</c:v>
                </c:pt>
                <c:pt idx="84">
                  <c:v>40544</c:v>
                </c:pt>
                <c:pt idx="85">
                  <c:v>40634</c:v>
                </c:pt>
                <c:pt idx="86">
                  <c:v>40725</c:v>
                </c:pt>
                <c:pt idx="87">
                  <c:v>40817</c:v>
                </c:pt>
                <c:pt idx="88">
                  <c:v>40909</c:v>
                </c:pt>
                <c:pt idx="89">
                  <c:v>41000</c:v>
                </c:pt>
                <c:pt idx="90">
                  <c:v>41091</c:v>
                </c:pt>
                <c:pt idx="91">
                  <c:v>41183</c:v>
                </c:pt>
                <c:pt idx="92">
                  <c:v>41275</c:v>
                </c:pt>
                <c:pt idx="93">
                  <c:v>41365</c:v>
                </c:pt>
                <c:pt idx="94">
                  <c:v>41456</c:v>
                </c:pt>
                <c:pt idx="95">
                  <c:v>41548</c:v>
                </c:pt>
                <c:pt idx="96">
                  <c:v>41640</c:v>
                </c:pt>
                <c:pt idx="97">
                  <c:v>41730</c:v>
                </c:pt>
                <c:pt idx="98">
                  <c:v>41821</c:v>
                </c:pt>
                <c:pt idx="99">
                  <c:v>41913</c:v>
                </c:pt>
                <c:pt idx="100">
                  <c:v>42005</c:v>
                </c:pt>
                <c:pt idx="101">
                  <c:v>42095</c:v>
                </c:pt>
                <c:pt idx="102">
                  <c:v>42186</c:v>
                </c:pt>
                <c:pt idx="103">
                  <c:v>42278</c:v>
                </c:pt>
                <c:pt idx="104">
                  <c:v>42370</c:v>
                </c:pt>
                <c:pt idx="105">
                  <c:v>42461</c:v>
                </c:pt>
                <c:pt idx="106">
                  <c:v>42552</c:v>
                </c:pt>
                <c:pt idx="107">
                  <c:v>42644</c:v>
                </c:pt>
                <c:pt idx="108">
                  <c:v>42736</c:v>
                </c:pt>
                <c:pt idx="109">
                  <c:v>42826</c:v>
                </c:pt>
                <c:pt idx="110">
                  <c:v>42917</c:v>
                </c:pt>
                <c:pt idx="111">
                  <c:v>43009</c:v>
                </c:pt>
                <c:pt idx="112">
                  <c:v>43101</c:v>
                </c:pt>
                <c:pt idx="113">
                  <c:v>43191</c:v>
                </c:pt>
                <c:pt idx="114">
                  <c:v>43282</c:v>
                </c:pt>
                <c:pt idx="115">
                  <c:v>43374</c:v>
                </c:pt>
                <c:pt idx="116">
                  <c:v>43466</c:v>
                </c:pt>
                <c:pt idx="117">
                  <c:v>43556</c:v>
                </c:pt>
                <c:pt idx="118">
                  <c:v>43647</c:v>
                </c:pt>
                <c:pt idx="119">
                  <c:v>43739</c:v>
                </c:pt>
                <c:pt idx="120">
                  <c:v>43831</c:v>
                </c:pt>
                <c:pt idx="121">
                  <c:v>43922</c:v>
                </c:pt>
                <c:pt idx="122">
                  <c:v>44013</c:v>
                </c:pt>
                <c:pt idx="123">
                  <c:v>44105</c:v>
                </c:pt>
                <c:pt idx="124">
                  <c:v>44197</c:v>
                </c:pt>
                <c:pt idx="125">
                  <c:v>44287</c:v>
                </c:pt>
                <c:pt idx="126">
                  <c:v>44378</c:v>
                </c:pt>
                <c:pt idx="127">
                  <c:v>44470</c:v>
                </c:pt>
                <c:pt idx="128">
                  <c:v>44562</c:v>
                </c:pt>
                <c:pt idx="129">
                  <c:v>44652</c:v>
                </c:pt>
                <c:pt idx="130">
                  <c:v>44743</c:v>
                </c:pt>
              </c:numCache>
            </c:numRef>
          </c:cat>
          <c:val>
            <c:numRef>
              <c:f>'JRO Graph'!$B$2:$B$132</c:f>
              <c:numCache>
                <c:formatCode>0</c:formatCode>
                <c:ptCount val="131"/>
                <c:pt idx="0">
                  <c:v>3631</c:v>
                </c:pt>
                <c:pt idx="1">
                  <c:v>3640</c:v>
                </c:pt>
                <c:pt idx="2">
                  <c:v>3686</c:v>
                </c:pt>
                <c:pt idx="3">
                  <c:v>3747</c:v>
                </c:pt>
                <c:pt idx="4">
                  <c:v>3815</c:v>
                </c:pt>
                <c:pt idx="5">
                  <c:v>3878</c:v>
                </c:pt>
                <c:pt idx="6">
                  <c:v>3952</c:v>
                </c:pt>
                <c:pt idx="7">
                  <c:v>3951</c:v>
                </c:pt>
                <c:pt idx="8">
                  <c:v>4006</c:v>
                </c:pt>
                <c:pt idx="9">
                  <c:v>4086</c:v>
                </c:pt>
                <c:pt idx="10">
                  <c:v>4155</c:v>
                </c:pt>
                <c:pt idx="11">
                  <c:v>4209</c:v>
                </c:pt>
                <c:pt idx="12">
                  <c:v>4346</c:v>
                </c:pt>
                <c:pt idx="13">
                  <c:v>4423</c:v>
                </c:pt>
                <c:pt idx="14">
                  <c:v>4507</c:v>
                </c:pt>
                <c:pt idx="15">
                  <c:v>4640</c:v>
                </c:pt>
                <c:pt idx="16">
                  <c:v>4750</c:v>
                </c:pt>
                <c:pt idx="17">
                  <c:v>4857</c:v>
                </c:pt>
                <c:pt idx="18">
                  <c:v>4830</c:v>
                </c:pt>
                <c:pt idx="19">
                  <c:v>4966</c:v>
                </c:pt>
                <c:pt idx="20">
                  <c:v>5107</c:v>
                </c:pt>
                <c:pt idx="21">
                  <c:v>5246</c:v>
                </c:pt>
                <c:pt idx="22">
                  <c:v>5313</c:v>
                </c:pt>
                <c:pt idx="23">
                  <c:v>5014</c:v>
                </c:pt>
                <c:pt idx="24">
                  <c:v>4968</c:v>
                </c:pt>
                <c:pt idx="25">
                  <c:v>5000</c:v>
                </c:pt>
                <c:pt idx="26">
                  <c:v>5058</c:v>
                </c:pt>
                <c:pt idx="27">
                  <c:v>5225</c:v>
                </c:pt>
                <c:pt idx="28">
                  <c:v>5149</c:v>
                </c:pt>
                <c:pt idx="29">
                  <c:v>5368</c:v>
                </c:pt>
                <c:pt idx="30">
                  <c:v>5410</c:v>
                </c:pt>
                <c:pt idx="31">
                  <c:v>5527</c:v>
                </c:pt>
                <c:pt idx="32">
                  <c:v>5557</c:v>
                </c:pt>
                <c:pt idx="33">
                  <c:v>5748</c:v>
                </c:pt>
                <c:pt idx="34">
                  <c:v>5832</c:v>
                </c:pt>
                <c:pt idx="35">
                  <c:v>6022</c:v>
                </c:pt>
                <c:pt idx="36">
                  <c:v>5797</c:v>
                </c:pt>
                <c:pt idx="37">
                  <c:v>5828</c:v>
                </c:pt>
                <c:pt idx="38">
                  <c:v>5925</c:v>
                </c:pt>
                <c:pt idx="39">
                  <c:v>5995</c:v>
                </c:pt>
                <c:pt idx="40">
                  <c:v>5813</c:v>
                </c:pt>
                <c:pt idx="41">
                  <c:v>5913</c:v>
                </c:pt>
                <c:pt idx="42">
                  <c:v>6062</c:v>
                </c:pt>
                <c:pt idx="43">
                  <c:v>6148</c:v>
                </c:pt>
                <c:pt idx="44">
                  <c:v>5985</c:v>
                </c:pt>
                <c:pt idx="45">
                  <c:v>6102</c:v>
                </c:pt>
                <c:pt idx="46">
                  <c:v>6229</c:v>
                </c:pt>
                <c:pt idx="47">
                  <c:v>6256</c:v>
                </c:pt>
                <c:pt idx="48">
                  <c:v>6148</c:v>
                </c:pt>
                <c:pt idx="49">
                  <c:v>6282</c:v>
                </c:pt>
                <c:pt idx="50">
                  <c:v>6410</c:v>
                </c:pt>
                <c:pt idx="51">
                  <c:v>6450</c:v>
                </c:pt>
                <c:pt idx="52">
                  <c:v>6547</c:v>
                </c:pt>
                <c:pt idx="53">
                  <c:v>6610</c:v>
                </c:pt>
                <c:pt idx="54">
                  <c:v>6296</c:v>
                </c:pt>
                <c:pt idx="55">
                  <c:v>6250</c:v>
                </c:pt>
                <c:pt idx="56">
                  <c:v>5874</c:v>
                </c:pt>
                <c:pt idx="57">
                  <c:v>5958</c:v>
                </c:pt>
                <c:pt idx="58">
                  <c:v>6067</c:v>
                </c:pt>
                <c:pt idx="59">
                  <c:v>6136</c:v>
                </c:pt>
                <c:pt idx="60">
                  <c:v>5934</c:v>
                </c:pt>
                <c:pt idx="61">
                  <c:v>6028</c:v>
                </c:pt>
                <c:pt idx="62">
                  <c:v>6160</c:v>
                </c:pt>
                <c:pt idx="63">
                  <c:v>6243</c:v>
                </c:pt>
                <c:pt idx="64">
                  <c:v>6137</c:v>
                </c:pt>
                <c:pt idx="65">
                  <c:v>6227</c:v>
                </c:pt>
                <c:pt idx="66">
                  <c:v>6422</c:v>
                </c:pt>
                <c:pt idx="67">
                  <c:v>6495</c:v>
                </c:pt>
                <c:pt idx="68">
                  <c:v>6390</c:v>
                </c:pt>
                <c:pt idx="69">
                  <c:v>6518</c:v>
                </c:pt>
                <c:pt idx="70">
                  <c:v>6630</c:v>
                </c:pt>
                <c:pt idx="71">
                  <c:v>6722</c:v>
                </c:pt>
                <c:pt idx="72">
                  <c:v>6605</c:v>
                </c:pt>
                <c:pt idx="73">
                  <c:v>6737</c:v>
                </c:pt>
                <c:pt idx="74">
                  <c:v>6759</c:v>
                </c:pt>
                <c:pt idx="75">
                  <c:v>6762</c:v>
                </c:pt>
                <c:pt idx="76">
                  <c:v>6668</c:v>
                </c:pt>
                <c:pt idx="77">
                  <c:v>6808</c:v>
                </c:pt>
                <c:pt idx="78">
                  <c:v>7024</c:v>
                </c:pt>
                <c:pt idx="79">
                  <c:v>6913</c:v>
                </c:pt>
                <c:pt idx="80">
                  <c:v>6904</c:v>
                </c:pt>
                <c:pt idx="81">
                  <c:v>7068</c:v>
                </c:pt>
                <c:pt idx="82">
                  <c:v>7145</c:v>
                </c:pt>
                <c:pt idx="83">
                  <c:v>7233</c:v>
                </c:pt>
                <c:pt idx="84">
                  <c:v>6947</c:v>
                </c:pt>
                <c:pt idx="85">
                  <c:v>7095</c:v>
                </c:pt>
                <c:pt idx="86">
                  <c:v>7095</c:v>
                </c:pt>
                <c:pt idx="87">
                  <c:v>7151</c:v>
                </c:pt>
                <c:pt idx="88">
                  <c:v>7181</c:v>
                </c:pt>
                <c:pt idx="89">
                  <c:v>7302</c:v>
                </c:pt>
                <c:pt idx="90">
                  <c:v>7398</c:v>
                </c:pt>
                <c:pt idx="91">
                  <c:v>7483</c:v>
                </c:pt>
                <c:pt idx="92">
                  <c:v>7566</c:v>
                </c:pt>
                <c:pt idx="93">
                  <c:v>7640</c:v>
                </c:pt>
                <c:pt idx="94">
                  <c:v>7861</c:v>
                </c:pt>
                <c:pt idx="95">
                  <c:v>7935</c:v>
                </c:pt>
                <c:pt idx="96">
                  <c:v>7986</c:v>
                </c:pt>
                <c:pt idx="97">
                  <c:v>7684</c:v>
                </c:pt>
                <c:pt idx="98">
                  <c:v>7776</c:v>
                </c:pt>
                <c:pt idx="99">
                  <c:v>7791</c:v>
                </c:pt>
                <c:pt idx="100">
                  <c:v>7860</c:v>
                </c:pt>
                <c:pt idx="101">
                  <c:v>7837</c:v>
                </c:pt>
                <c:pt idx="102">
                  <c:v>7795</c:v>
                </c:pt>
                <c:pt idx="103">
                  <c:v>7804</c:v>
                </c:pt>
                <c:pt idx="104">
                  <c:v>8094</c:v>
                </c:pt>
                <c:pt idx="105">
                  <c:v>8042</c:v>
                </c:pt>
                <c:pt idx="106">
                  <c:v>7992</c:v>
                </c:pt>
                <c:pt idx="107">
                  <c:v>8035</c:v>
                </c:pt>
                <c:pt idx="108">
                  <c:v>8196</c:v>
                </c:pt>
                <c:pt idx="109">
                  <c:v>8153</c:v>
                </c:pt>
                <c:pt idx="110">
                  <c:v>8156</c:v>
                </c:pt>
                <c:pt idx="111">
                  <c:v>8121</c:v>
                </c:pt>
                <c:pt idx="112">
                  <c:v>8260</c:v>
                </c:pt>
                <c:pt idx="113">
                  <c:v>8340</c:v>
                </c:pt>
                <c:pt idx="114">
                  <c:v>8276</c:v>
                </c:pt>
                <c:pt idx="115">
                  <c:v>8303</c:v>
                </c:pt>
                <c:pt idx="116">
                  <c:v>8465</c:v>
                </c:pt>
                <c:pt idx="117">
                  <c:v>8536</c:v>
                </c:pt>
                <c:pt idx="118">
                  <c:v>8574</c:v>
                </c:pt>
                <c:pt idx="119">
                  <c:v>8651</c:v>
                </c:pt>
                <c:pt idx="120">
                  <c:v>8764</c:v>
                </c:pt>
                <c:pt idx="121">
                  <c:v>8747</c:v>
                </c:pt>
                <c:pt idx="122">
                  <c:v>8845</c:v>
                </c:pt>
                <c:pt idx="123">
                  <c:v>9995</c:v>
                </c:pt>
                <c:pt idx="124">
                  <c:v>8973</c:v>
                </c:pt>
                <c:pt idx="125">
                  <c:v>9137</c:v>
                </c:pt>
                <c:pt idx="126">
                  <c:v>9227</c:v>
                </c:pt>
                <c:pt idx="127">
                  <c:v>9539</c:v>
                </c:pt>
                <c:pt idx="128">
                  <c:v>9469</c:v>
                </c:pt>
                <c:pt idx="129">
                  <c:v>9122</c:v>
                </c:pt>
                <c:pt idx="130">
                  <c:v>8273</c:v>
                </c:pt>
              </c:numCache>
            </c:numRef>
          </c:val>
          <c:smooth val="0"/>
          <c:extLst>
            <c:ext xmlns:c16="http://schemas.microsoft.com/office/drawing/2014/chart" uri="{C3380CC4-5D6E-409C-BE32-E72D297353CC}">
              <c16:uniqueId val="{00000000-6914-48D8-82E2-D703E4462DC0}"/>
            </c:ext>
          </c:extLst>
        </c:ser>
        <c:ser>
          <c:idx val="2"/>
          <c:order val="2"/>
          <c:tx>
            <c:strRef>
              <c:f>'JRO Graph'!$D$1</c:f>
              <c:strCache>
                <c:ptCount val="1"/>
                <c:pt idx="0">
                  <c:v>Grays Harbor</c:v>
                </c:pt>
              </c:strCache>
            </c:strRef>
          </c:tx>
          <c:spPr>
            <a:ln w="28575" cap="rnd">
              <a:solidFill>
                <a:schemeClr val="accent3"/>
              </a:solidFill>
              <a:round/>
            </a:ln>
            <a:effectLst/>
          </c:spPr>
          <c:marker>
            <c:symbol val="none"/>
          </c:marker>
          <c:cat>
            <c:numRef>
              <c:f>'JRO Graph'!$A$2:$A$132</c:f>
              <c:numCache>
                <c:formatCode>yyyy\-mm\-dd</c:formatCode>
                <c:ptCount val="131"/>
                <c:pt idx="0">
                  <c:v>32874</c:v>
                </c:pt>
                <c:pt idx="1">
                  <c:v>32964</c:v>
                </c:pt>
                <c:pt idx="2">
                  <c:v>33055</c:v>
                </c:pt>
                <c:pt idx="3">
                  <c:v>33147</c:v>
                </c:pt>
                <c:pt idx="4">
                  <c:v>33239</c:v>
                </c:pt>
                <c:pt idx="5">
                  <c:v>33329</c:v>
                </c:pt>
                <c:pt idx="6">
                  <c:v>33420</c:v>
                </c:pt>
                <c:pt idx="7">
                  <c:v>33512</c:v>
                </c:pt>
                <c:pt idx="8">
                  <c:v>33604</c:v>
                </c:pt>
                <c:pt idx="9">
                  <c:v>33695</c:v>
                </c:pt>
                <c:pt idx="10">
                  <c:v>33786</c:v>
                </c:pt>
                <c:pt idx="11">
                  <c:v>33878</c:v>
                </c:pt>
                <c:pt idx="12">
                  <c:v>33970</c:v>
                </c:pt>
                <c:pt idx="13">
                  <c:v>34060</c:v>
                </c:pt>
                <c:pt idx="14">
                  <c:v>34151</c:v>
                </c:pt>
                <c:pt idx="15">
                  <c:v>34243</c:v>
                </c:pt>
                <c:pt idx="16">
                  <c:v>34335</c:v>
                </c:pt>
                <c:pt idx="17">
                  <c:v>34425</c:v>
                </c:pt>
                <c:pt idx="18">
                  <c:v>34516</c:v>
                </c:pt>
                <c:pt idx="19">
                  <c:v>34608</c:v>
                </c:pt>
                <c:pt idx="20">
                  <c:v>34700</c:v>
                </c:pt>
                <c:pt idx="21">
                  <c:v>34790</c:v>
                </c:pt>
                <c:pt idx="22">
                  <c:v>34881</c:v>
                </c:pt>
                <c:pt idx="23">
                  <c:v>34973</c:v>
                </c:pt>
                <c:pt idx="24">
                  <c:v>35065</c:v>
                </c:pt>
                <c:pt idx="25">
                  <c:v>35156</c:v>
                </c:pt>
                <c:pt idx="26">
                  <c:v>35247</c:v>
                </c:pt>
                <c:pt idx="27">
                  <c:v>35339</c:v>
                </c:pt>
                <c:pt idx="28">
                  <c:v>35431</c:v>
                </c:pt>
                <c:pt idx="29">
                  <c:v>35521</c:v>
                </c:pt>
                <c:pt idx="30">
                  <c:v>35612</c:v>
                </c:pt>
                <c:pt idx="31">
                  <c:v>35704</c:v>
                </c:pt>
                <c:pt idx="32">
                  <c:v>35796</c:v>
                </c:pt>
                <c:pt idx="33">
                  <c:v>35886</c:v>
                </c:pt>
                <c:pt idx="34">
                  <c:v>35977</c:v>
                </c:pt>
                <c:pt idx="35">
                  <c:v>36069</c:v>
                </c:pt>
                <c:pt idx="36">
                  <c:v>36161</c:v>
                </c:pt>
                <c:pt idx="37">
                  <c:v>36251</c:v>
                </c:pt>
                <c:pt idx="38">
                  <c:v>36342</c:v>
                </c:pt>
                <c:pt idx="39">
                  <c:v>36434</c:v>
                </c:pt>
                <c:pt idx="40">
                  <c:v>36526</c:v>
                </c:pt>
                <c:pt idx="41">
                  <c:v>36617</c:v>
                </c:pt>
                <c:pt idx="42">
                  <c:v>36708</c:v>
                </c:pt>
                <c:pt idx="43">
                  <c:v>36800</c:v>
                </c:pt>
                <c:pt idx="44">
                  <c:v>36892</c:v>
                </c:pt>
                <c:pt idx="45">
                  <c:v>36982</c:v>
                </c:pt>
                <c:pt idx="46">
                  <c:v>37073</c:v>
                </c:pt>
                <c:pt idx="47">
                  <c:v>37165</c:v>
                </c:pt>
                <c:pt idx="48">
                  <c:v>37257</c:v>
                </c:pt>
                <c:pt idx="49">
                  <c:v>37347</c:v>
                </c:pt>
                <c:pt idx="50">
                  <c:v>37438</c:v>
                </c:pt>
                <c:pt idx="51">
                  <c:v>37530</c:v>
                </c:pt>
                <c:pt idx="52">
                  <c:v>37622</c:v>
                </c:pt>
                <c:pt idx="53">
                  <c:v>37712</c:v>
                </c:pt>
                <c:pt idx="54">
                  <c:v>37803</c:v>
                </c:pt>
                <c:pt idx="55">
                  <c:v>37895</c:v>
                </c:pt>
                <c:pt idx="56">
                  <c:v>37987</c:v>
                </c:pt>
                <c:pt idx="57">
                  <c:v>38078</c:v>
                </c:pt>
                <c:pt idx="58">
                  <c:v>38169</c:v>
                </c:pt>
                <c:pt idx="59">
                  <c:v>38261</c:v>
                </c:pt>
                <c:pt idx="60">
                  <c:v>38353</c:v>
                </c:pt>
                <c:pt idx="61">
                  <c:v>38443</c:v>
                </c:pt>
                <c:pt idx="62">
                  <c:v>38534</c:v>
                </c:pt>
                <c:pt idx="63">
                  <c:v>38626</c:v>
                </c:pt>
                <c:pt idx="64">
                  <c:v>38718</c:v>
                </c:pt>
                <c:pt idx="65">
                  <c:v>38808</c:v>
                </c:pt>
                <c:pt idx="66">
                  <c:v>38899</c:v>
                </c:pt>
                <c:pt idx="67">
                  <c:v>38991</c:v>
                </c:pt>
                <c:pt idx="68">
                  <c:v>39083</c:v>
                </c:pt>
                <c:pt idx="69">
                  <c:v>39173</c:v>
                </c:pt>
                <c:pt idx="70">
                  <c:v>39264</c:v>
                </c:pt>
                <c:pt idx="71">
                  <c:v>39356</c:v>
                </c:pt>
                <c:pt idx="72">
                  <c:v>39448</c:v>
                </c:pt>
                <c:pt idx="73">
                  <c:v>39539</c:v>
                </c:pt>
                <c:pt idx="74">
                  <c:v>39630</c:v>
                </c:pt>
                <c:pt idx="75">
                  <c:v>39722</c:v>
                </c:pt>
                <c:pt idx="76">
                  <c:v>39814</c:v>
                </c:pt>
                <c:pt idx="77">
                  <c:v>39904</c:v>
                </c:pt>
                <c:pt idx="78">
                  <c:v>39995</c:v>
                </c:pt>
                <c:pt idx="79">
                  <c:v>40087</c:v>
                </c:pt>
                <c:pt idx="80">
                  <c:v>40179</c:v>
                </c:pt>
                <c:pt idx="81">
                  <c:v>40269</c:v>
                </c:pt>
                <c:pt idx="82">
                  <c:v>40360</c:v>
                </c:pt>
                <c:pt idx="83">
                  <c:v>40452</c:v>
                </c:pt>
                <c:pt idx="84">
                  <c:v>40544</c:v>
                </c:pt>
                <c:pt idx="85">
                  <c:v>40634</c:v>
                </c:pt>
                <c:pt idx="86">
                  <c:v>40725</c:v>
                </c:pt>
                <c:pt idx="87">
                  <c:v>40817</c:v>
                </c:pt>
                <c:pt idx="88">
                  <c:v>40909</c:v>
                </c:pt>
                <c:pt idx="89">
                  <c:v>41000</c:v>
                </c:pt>
                <c:pt idx="90">
                  <c:v>41091</c:v>
                </c:pt>
                <c:pt idx="91">
                  <c:v>41183</c:v>
                </c:pt>
                <c:pt idx="92">
                  <c:v>41275</c:v>
                </c:pt>
                <c:pt idx="93">
                  <c:v>41365</c:v>
                </c:pt>
                <c:pt idx="94">
                  <c:v>41456</c:v>
                </c:pt>
                <c:pt idx="95">
                  <c:v>41548</c:v>
                </c:pt>
                <c:pt idx="96">
                  <c:v>41640</c:v>
                </c:pt>
                <c:pt idx="97">
                  <c:v>41730</c:v>
                </c:pt>
                <c:pt idx="98">
                  <c:v>41821</c:v>
                </c:pt>
                <c:pt idx="99">
                  <c:v>41913</c:v>
                </c:pt>
                <c:pt idx="100">
                  <c:v>42005</c:v>
                </c:pt>
                <c:pt idx="101">
                  <c:v>42095</c:v>
                </c:pt>
                <c:pt idx="102">
                  <c:v>42186</c:v>
                </c:pt>
                <c:pt idx="103">
                  <c:v>42278</c:v>
                </c:pt>
                <c:pt idx="104">
                  <c:v>42370</c:v>
                </c:pt>
                <c:pt idx="105">
                  <c:v>42461</c:v>
                </c:pt>
                <c:pt idx="106">
                  <c:v>42552</c:v>
                </c:pt>
                <c:pt idx="107">
                  <c:v>42644</c:v>
                </c:pt>
                <c:pt idx="108">
                  <c:v>42736</c:v>
                </c:pt>
                <c:pt idx="109">
                  <c:v>42826</c:v>
                </c:pt>
                <c:pt idx="110">
                  <c:v>42917</c:v>
                </c:pt>
                <c:pt idx="111">
                  <c:v>43009</c:v>
                </c:pt>
                <c:pt idx="112">
                  <c:v>43101</c:v>
                </c:pt>
                <c:pt idx="113">
                  <c:v>43191</c:v>
                </c:pt>
                <c:pt idx="114">
                  <c:v>43282</c:v>
                </c:pt>
                <c:pt idx="115">
                  <c:v>43374</c:v>
                </c:pt>
                <c:pt idx="116">
                  <c:v>43466</c:v>
                </c:pt>
                <c:pt idx="117">
                  <c:v>43556</c:v>
                </c:pt>
                <c:pt idx="118">
                  <c:v>43647</c:v>
                </c:pt>
                <c:pt idx="119">
                  <c:v>43739</c:v>
                </c:pt>
                <c:pt idx="120">
                  <c:v>43831</c:v>
                </c:pt>
                <c:pt idx="121">
                  <c:v>43922</c:v>
                </c:pt>
                <c:pt idx="122">
                  <c:v>44013</c:v>
                </c:pt>
                <c:pt idx="123">
                  <c:v>44105</c:v>
                </c:pt>
                <c:pt idx="124">
                  <c:v>44197</c:v>
                </c:pt>
                <c:pt idx="125">
                  <c:v>44287</c:v>
                </c:pt>
                <c:pt idx="126">
                  <c:v>44378</c:v>
                </c:pt>
                <c:pt idx="127">
                  <c:v>44470</c:v>
                </c:pt>
                <c:pt idx="128">
                  <c:v>44562</c:v>
                </c:pt>
                <c:pt idx="129">
                  <c:v>44652</c:v>
                </c:pt>
                <c:pt idx="130">
                  <c:v>44743</c:v>
                </c:pt>
              </c:numCache>
            </c:numRef>
          </c:cat>
          <c:val>
            <c:numRef>
              <c:f>'JRO Graph'!$D$2:$D$132</c:f>
              <c:numCache>
                <c:formatCode>0</c:formatCode>
                <c:ptCount val="131"/>
                <c:pt idx="0">
                  <c:v>1948</c:v>
                </c:pt>
                <c:pt idx="1">
                  <c:v>1932</c:v>
                </c:pt>
                <c:pt idx="2">
                  <c:v>1947</c:v>
                </c:pt>
                <c:pt idx="3">
                  <c:v>1955</c:v>
                </c:pt>
                <c:pt idx="4">
                  <c:v>1915</c:v>
                </c:pt>
                <c:pt idx="5">
                  <c:v>1911</c:v>
                </c:pt>
                <c:pt idx="6">
                  <c:v>1949</c:v>
                </c:pt>
                <c:pt idx="7">
                  <c:v>1924</c:v>
                </c:pt>
                <c:pt idx="8">
                  <c:v>1937</c:v>
                </c:pt>
                <c:pt idx="9">
                  <c:v>1975</c:v>
                </c:pt>
                <c:pt idx="10">
                  <c:v>2014</c:v>
                </c:pt>
                <c:pt idx="11">
                  <c:v>2050</c:v>
                </c:pt>
                <c:pt idx="12">
                  <c:v>2116</c:v>
                </c:pt>
                <c:pt idx="13">
                  <c:v>2178</c:v>
                </c:pt>
                <c:pt idx="14">
                  <c:v>2196</c:v>
                </c:pt>
                <c:pt idx="15">
                  <c:v>2267</c:v>
                </c:pt>
                <c:pt idx="16">
                  <c:v>2277</c:v>
                </c:pt>
                <c:pt idx="17">
                  <c:v>2327</c:v>
                </c:pt>
                <c:pt idx="18">
                  <c:v>2335</c:v>
                </c:pt>
                <c:pt idx="19">
                  <c:v>2419</c:v>
                </c:pt>
                <c:pt idx="20">
                  <c:v>2501</c:v>
                </c:pt>
                <c:pt idx="21">
                  <c:v>2548</c:v>
                </c:pt>
                <c:pt idx="22">
                  <c:v>2561</c:v>
                </c:pt>
                <c:pt idx="23">
                  <c:v>2413</c:v>
                </c:pt>
                <c:pt idx="24">
                  <c:v>2369</c:v>
                </c:pt>
                <c:pt idx="25">
                  <c:v>2385</c:v>
                </c:pt>
                <c:pt idx="26">
                  <c:v>2400</c:v>
                </c:pt>
                <c:pt idx="27">
                  <c:v>2471</c:v>
                </c:pt>
                <c:pt idx="28">
                  <c:v>2343</c:v>
                </c:pt>
                <c:pt idx="29">
                  <c:v>2482</c:v>
                </c:pt>
                <c:pt idx="30">
                  <c:v>2514</c:v>
                </c:pt>
                <c:pt idx="31">
                  <c:v>2551</c:v>
                </c:pt>
                <c:pt idx="32">
                  <c:v>2534</c:v>
                </c:pt>
                <c:pt idx="33">
                  <c:v>2616</c:v>
                </c:pt>
                <c:pt idx="34">
                  <c:v>2662</c:v>
                </c:pt>
                <c:pt idx="35">
                  <c:v>2698</c:v>
                </c:pt>
                <c:pt idx="36">
                  <c:v>2568</c:v>
                </c:pt>
                <c:pt idx="37">
                  <c:v>2586</c:v>
                </c:pt>
                <c:pt idx="38">
                  <c:v>2642</c:v>
                </c:pt>
                <c:pt idx="39">
                  <c:v>2662</c:v>
                </c:pt>
                <c:pt idx="40">
                  <c:v>2607</c:v>
                </c:pt>
                <c:pt idx="41">
                  <c:v>2652</c:v>
                </c:pt>
                <c:pt idx="42">
                  <c:v>2713</c:v>
                </c:pt>
                <c:pt idx="43">
                  <c:v>2744</c:v>
                </c:pt>
                <c:pt idx="44">
                  <c:v>2628</c:v>
                </c:pt>
                <c:pt idx="45">
                  <c:v>2649</c:v>
                </c:pt>
                <c:pt idx="46">
                  <c:v>2700</c:v>
                </c:pt>
                <c:pt idx="47">
                  <c:v>2707</c:v>
                </c:pt>
                <c:pt idx="48">
                  <c:v>2603</c:v>
                </c:pt>
                <c:pt idx="49">
                  <c:v>2663</c:v>
                </c:pt>
                <c:pt idx="50">
                  <c:v>2718</c:v>
                </c:pt>
                <c:pt idx="51">
                  <c:v>2776</c:v>
                </c:pt>
                <c:pt idx="52">
                  <c:v>2796</c:v>
                </c:pt>
                <c:pt idx="53">
                  <c:v>2824</c:v>
                </c:pt>
                <c:pt idx="54">
                  <c:v>2712</c:v>
                </c:pt>
                <c:pt idx="55">
                  <c:v>2691</c:v>
                </c:pt>
                <c:pt idx="56">
                  <c:v>2475</c:v>
                </c:pt>
                <c:pt idx="57">
                  <c:v>2529</c:v>
                </c:pt>
                <c:pt idx="58">
                  <c:v>2573</c:v>
                </c:pt>
                <c:pt idx="59">
                  <c:v>2592</c:v>
                </c:pt>
                <c:pt idx="60">
                  <c:v>2418</c:v>
                </c:pt>
                <c:pt idx="61">
                  <c:v>2469</c:v>
                </c:pt>
                <c:pt idx="62">
                  <c:v>2506</c:v>
                </c:pt>
                <c:pt idx="63">
                  <c:v>2504</c:v>
                </c:pt>
                <c:pt idx="64">
                  <c:v>2436</c:v>
                </c:pt>
                <c:pt idx="65">
                  <c:v>2476</c:v>
                </c:pt>
                <c:pt idx="66">
                  <c:v>2547</c:v>
                </c:pt>
                <c:pt idx="67">
                  <c:v>2565</c:v>
                </c:pt>
                <c:pt idx="68">
                  <c:v>2445</c:v>
                </c:pt>
                <c:pt idx="69">
                  <c:v>2489</c:v>
                </c:pt>
                <c:pt idx="70">
                  <c:v>2522</c:v>
                </c:pt>
                <c:pt idx="71">
                  <c:v>2552</c:v>
                </c:pt>
                <c:pt idx="72">
                  <c:v>2422</c:v>
                </c:pt>
                <c:pt idx="73">
                  <c:v>2491</c:v>
                </c:pt>
                <c:pt idx="74">
                  <c:v>2506</c:v>
                </c:pt>
                <c:pt idx="75">
                  <c:v>2500</c:v>
                </c:pt>
                <c:pt idx="76">
                  <c:v>2442</c:v>
                </c:pt>
                <c:pt idx="77">
                  <c:v>2492</c:v>
                </c:pt>
                <c:pt idx="78">
                  <c:v>2566</c:v>
                </c:pt>
                <c:pt idx="79">
                  <c:v>2534</c:v>
                </c:pt>
                <c:pt idx="80">
                  <c:v>2516</c:v>
                </c:pt>
                <c:pt idx="81">
                  <c:v>2570</c:v>
                </c:pt>
                <c:pt idx="82">
                  <c:v>2579</c:v>
                </c:pt>
                <c:pt idx="83">
                  <c:v>2611</c:v>
                </c:pt>
                <c:pt idx="84">
                  <c:v>2422</c:v>
                </c:pt>
                <c:pt idx="85">
                  <c:v>2498</c:v>
                </c:pt>
                <c:pt idx="86">
                  <c:v>2497</c:v>
                </c:pt>
                <c:pt idx="87">
                  <c:v>2535</c:v>
                </c:pt>
                <c:pt idx="88">
                  <c:v>2549</c:v>
                </c:pt>
                <c:pt idx="89">
                  <c:v>2582</c:v>
                </c:pt>
                <c:pt idx="90">
                  <c:v>2628</c:v>
                </c:pt>
                <c:pt idx="91">
                  <c:v>2656</c:v>
                </c:pt>
                <c:pt idx="92">
                  <c:v>2660</c:v>
                </c:pt>
                <c:pt idx="93">
                  <c:v>2707</c:v>
                </c:pt>
                <c:pt idx="94">
                  <c:v>2798</c:v>
                </c:pt>
                <c:pt idx="95">
                  <c:v>2822</c:v>
                </c:pt>
                <c:pt idx="96">
                  <c:v>2732</c:v>
                </c:pt>
                <c:pt idx="97">
                  <c:v>2481</c:v>
                </c:pt>
                <c:pt idx="98">
                  <c:v>2453</c:v>
                </c:pt>
                <c:pt idx="99">
                  <c:v>2420</c:v>
                </c:pt>
                <c:pt idx="100">
                  <c:v>2412</c:v>
                </c:pt>
                <c:pt idx="101">
                  <c:v>2383</c:v>
                </c:pt>
                <c:pt idx="102">
                  <c:v>2360</c:v>
                </c:pt>
                <c:pt idx="103">
                  <c:v>2330</c:v>
                </c:pt>
                <c:pt idx="104">
                  <c:v>2349</c:v>
                </c:pt>
                <c:pt idx="105">
                  <c:v>2299</c:v>
                </c:pt>
                <c:pt idx="106">
                  <c:v>2300</c:v>
                </c:pt>
                <c:pt idx="107">
                  <c:v>2303</c:v>
                </c:pt>
                <c:pt idx="108">
                  <c:v>2303</c:v>
                </c:pt>
                <c:pt idx="109">
                  <c:v>2282</c:v>
                </c:pt>
                <c:pt idx="110">
                  <c:v>2255</c:v>
                </c:pt>
                <c:pt idx="111">
                  <c:v>2240</c:v>
                </c:pt>
                <c:pt idx="112">
                  <c:v>2266</c:v>
                </c:pt>
                <c:pt idx="113">
                  <c:v>2271</c:v>
                </c:pt>
                <c:pt idx="114">
                  <c:v>2259</c:v>
                </c:pt>
                <c:pt idx="115">
                  <c:v>2245</c:v>
                </c:pt>
                <c:pt idx="116">
                  <c:v>2258</c:v>
                </c:pt>
                <c:pt idx="117">
                  <c:v>2271</c:v>
                </c:pt>
                <c:pt idx="118">
                  <c:v>2282</c:v>
                </c:pt>
                <c:pt idx="119">
                  <c:v>2288</c:v>
                </c:pt>
                <c:pt idx="120">
                  <c:v>2280</c:v>
                </c:pt>
                <c:pt idx="121">
                  <c:v>2258</c:v>
                </c:pt>
                <c:pt idx="122">
                  <c:v>2283</c:v>
                </c:pt>
                <c:pt idx="123">
                  <c:v>2947</c:v>
                </c:pt>
                <c:pt idx="124">
                  <c:v>2303</c:v>
                </c:pt>
                <c:pt idx="125">
                  <c:v>2336</c:v>
                </c:pt>
                <c:pt idx="126">
                  <c:v>2382</c:v>
                </c:pt>
                <c:pt idx="127">
                  <c:v>2456</c:v>
                </c:pt>
                <c:pt idx="128">
                  <c:v>2456</c:v>
                </c:pt>
                <c:pt idx="129">
                  <c:v>2244</c:v>
                </c:pt>
                <c:pt idx="130">
                  <c:v>1767</c:v>
                </c:pt>
              </c:numCache>
            </c:numRef>
          </c:val>
          <c:smooth val="0"/>
          <c:extLst>
            <c:ext xmlns:c16="http://schemas.microsoft.com/office/drawing/2014/chart" uri="{C3380CC4-5D6E-409C-BE32-E72D297353CC}">
              <c16:uniqueId val="{00000001-6914-48D8-82E2-D703E4462DC0}"/>
            </c:ext>
          </c:extLst>
        </c:ser>
        <c:ser>
          <c:idx val="3"/>
          <c:order val="3"/>
          <c:tx>
            <c:strRef>
              <c:f>'JRO Graph'!$E$1</c:f>
              <c:strCache>
                <c:ptCount val="1"/>
                <c:pt idx="0">
                  <c:v>Mason</c:v>
                </c:pt>
              </c:strCache>
            </c:strRef>
          </c:tx>
          <c:spPr>
            <a:ln w="28575" cap="rnd">
              <a:solidFill>
                <a:srgbClr val="92D050"/>
              </a:solidFill>
              <a:round/>
            </a:ln>
            <a:effectLst/>
          </c:spPr>
          <c:marker>
            <c:symbol val="none"/>
          </c:marker>
          <c:cat>
            <c:numRef>
              <c:f>'JRO Graph'!$A$2:$A$132</c:f>
              <c:numCache>
                <c:formatCode>yyyy\-mm\-dd</c:formatCode>
                <c:ptCount val="131"/>
                <c:pt idx="0">
                  <c:v>32874</c:v>
                </c:pt>
                <c:pt idx="1">
                  <c:v>32964</c:v>
                </c:pt>
                <c:pt idx="2">
                  <c:v>33055</c:v>
                </c:pt>
                <c:pt idx="3">
                  <c:v>33147</c:v>
                </c:pt>
                <c:pt idx="4">
                  <c:v>33239</c:v>
                </c:pt>
                <c:pt idx="5">
                  <c:v>33329</c:v>
                </c:pt>
                <c:pt idx="6">
                  <c:v>33420</c:v>
                </c:pt>
                <c:pt idx="7">
                  <c:v>33512</c:v>
                </c:pt>
                <c:pt idx="8">
                  <c:v>33604</c:v>
                </c:pt>
                <c:pt idx="9">
                  <c:v>33695</c:v>
                </c:pt>
                <c:pt idx="10">
                  <c:v>33786</c:v>
                </c:pt>
                <c:pt idx="11">
                  <c:v>33878</c:v>
                </c:pt>
                <c:pt idx="12">
                  <c:v>33970</c:v>
                </c:pt>
                <c:pt idx="13">
                  <c:v>34060</c:v>
                </c:pt>
                <c:pt idx="14">
                  <c:v>34151</c:v>
                </c:pt>
                <c:pt idx="15">
                  <c:v>34243</c:v>
                </c:pt>
                <c:pt idx="16">
                  <c:v>34335</c:v>
                </c:pt>
                <c:pt idx="17">
                  <c:v>34425</c:v>
                </c:pt>
                <c:pt idx="18">
                  <c:v>34516</c:v>
                </c:pt>
                <c:pt idx="19">
                  <c:v>34608</c:v>
                </c:pt>
                <c:pt idx="20">
                  <c:v>34700</c:v>
                </c:pt>
                <c:pt idx="21">
                  <c:v>34790</c:v>
                </c:pt>
                <c:pt idx="22">
                  <c:v>34881</c:v>
                </c:pt>
                <c:pt idx="23">
                  <c:v>34973</c:v>
                </c:pt>
                <c:pt idx="24">
                  <c:v>35065</c:v>
                </c:pt>
                <c:pt idx="25">
                  <c:v>35156</c:v>
                </c:pt>
                <c:pt idx="26">
                  <c:v>35247</c:v>
                </c:pt>
                <c:pt idx="27">
                  <c:v>35339</c:v>
                </c:pt>
                <c:pt idx="28">
                  <c:v>35431</c:v>
                </c:pt>
                <c:pt idx="29">
                  <c:v>35521</c:v>
                </c:pt>
                <c:pt idx="30">
                  <c:v>35612</c:v>
                </c:pt>
                <c:pt idx="31">
                  <c:v>35704</c:v>
                </c:pt>
                <c:pt idx="32">
                  <c:v>35796</c:v>
                </c:pt>
                <c:pt idx="33">
                  <c:v>35886</c:v>
                </c:pt>
                <c:pt idx="34">
                  <c:v>35977</c:v>
                </c:pt>
                <c:pt idx="35">
                  <c:v>36069</c:v>
                </c:pt>
                <c:pt idx="36">
                  <c:v>36161</c:v>
                </c:pt>
                <c:pt idx="37">
                  <c:v>36251</c:v>
                </c:pt>
                <c:pt idx="38">
                  <c:v>36342</c:v>
                </c:pt>
                <c:pt idx="39">
                  <c:v>36434</c:v>
                </c:pt>
                <c:pt idx="40">
                  <c:v>36526</c:v>
                </c:pt>
                <c:pt idx="41">
                  <c:v>36617</c:v>
                </c:pt>
                <c:pt idx="42">
                  <c:v>36708</c:v>
                </c:pt>
                <c:pt idx="43">
                  <c:v>36800</c:v>
                </c:pt>
                <c:pt idx="44">
                  <c:v>36892</c:v>
                </c:pt>
                <c:pt idx="45">
                  <c:v>36982</c:v>
                </c:pt>
                <c:pt idx="46">
                  <c:v>37073</c:v>
                </c:pt>
                <c:pt idx="47">
                  <c:v>37165</c:v>
                </c:pt>
                <c:pt idx="48">
                  <c:v>37257</c:v>
                </c:pt>
                <c:pt idx="49">
                  <c:v>37347</c:v>
                </c:pt>
                <c:pt idx="50">
                  <c:v>37438</c:v>
                </c:pt>
                <c:pt idx="51">
                  <c:v>37530</c:v>
                </c:pt>
                <c:pt idx="52">
                  <c:v>37622</c:v>
                </c:pt>
                <c:pt idx="53">
                  <c:v>37712</c:v>
                </c:pt>
                <c:pt idx="54">
                  <c:v>37803</c:v>
                </c:pt>
                <c:pt idx="55">
                  <c:v>37895</c:v>
                </c:pt>
                <c:pt idx="56">
                  <c:v>37987</c:v>
                </c:pt>
                <c:pt idx="57">
                  <c:v>38078</c:v>
                </c:pt>
                <c:pt idx="58">
                  <c:v>38169</c:v>
                </c:pt>
                <c:pt idx="59">
                  <c:v>38261</c:v>
                </c:pt>
                <c:pt idx="60">
                  <c:v>38353</c:v>
                </c:pt>
                <c:pt idx="61">
                  <c:v>38443</c:v>
                </c:pt>
                <c:pt idx="62">
                  <c:v>38534</c:v>
                </c:pt>
                <c:pt idx="63">
                  <c:v>38626</c:v>
                </c:pt>
                <c:pt idx="64">
                  <c:v>38718</c:v>
                </c:pt>
                <c:pt idx="65">
                  <c:v>38808</c:v>
                </c:pt>
                <c:pt idx="66">
                  <c:v>38899</c:v>
                </c:pt>
                <c:pt idx="67">
                  <c:v>38991</c:v>
                </c:pt>
                <c:pt idx="68">
                  <c:v>39083</c:v>
                </c:pt>
                <c:pt idx="69">
                  <c:v>39173</c:v>
                </c:pt>
                <c:pt idx="70">
                  <c:v>39264</c:v>
                </c:pt>
                <c:pt idx="71">
                  <c:v>39356</c:v>
                </c:pt>
                <c:pt idx="72">
                  <c:v>39448</c:v>
                </c:pt>
                <c:pt idx="73">
                  <c:v>39539</c:v>
                </c:pt>
                <c:pt idx="74">
                  <c:v>39630</c:v>
                </c:pt>
                <c:pt idx="75">
                  <c:v>39722</c:v>
                </c:pt>
                <c:pt idx="76">
                  <c:v>39814</c:v>
                </c:pt>
                <c:pt idx="77">
                  <c:v>39904</c:v>
                </c:pt>
                <c:pt idx="78">
                  <c:v>39995</c:v>
                </c:pt>
                <c:pt idx="79">
                  <c:v>40087</c:v>
                </c:pt>
                <c:pt idx="80">
                  <c:v>40179</c:v>
                </c:pt>
                <c:pt idx="81">
                  <c:v>40269</c:v>
                </c:pt>
                <c:pt idx="82">
                  <c:v>40360</c:v>
                </c:pt>
                <c:pt idx="83">
                  <c:v>40452</c:v>
                </c:pt>
                <c:pt idx="84">
                  <c:v>40544</c:v>
                </c:pt>
                <c:pt idx="85">
                  <c:v>40634</c:v>
                </c:pt>
                <c:pt idx="86">
                  <c:v>40725</c:v>
                </c:pt>
                <c:pt idx="87">
                  <c:v>40817</c:v>
                </c:pt>
                <c:pt idx="88">
                  <c:v>40909</c:v>
                </c:pt>
                <c:pt idx="89">
                  <c:v>41000</c:v>
                </c:pt>
                <c:pt idx="90">
                  <c:v>41091</c:v>
                </c:pt>
                <c:pt idx="91">
                  <c:v>41183</c:v>
                </c:pt>
                <c:pt idx="92">
                  <c:v>41275</c:v>
                </c:pt>
                <c:pt idx="93">
                  <c:v>41365</c:v>
                </c:pt>
                <c:pt idx="94">
                  <c:v>41456</c:v>
                </c:pt>
                <c:pt idx="95">
                  <c:v>41548</c:v>
                </c:pt>
                <c:pt idx="96">
                  <c:v>41640</c:v>
                </c:pt>
                <c:pt idx="97">
                  <c:v>41730</c:v>
                </c:pt>
                <c:pt idx="98">
                  <c:v>41821</c:v>
                </c:pt>
                <c:pt idx="99">
                  <c:v>41913</c:v>
                </c:pt>
                <c:pt idx="100">
                  <c:v>42005</c:v>
                </c:pt>
                <c:pt idx="101">
                  <c:v>42095</c:v>
                </c:pt>
                <c:pt idx="102">
                  <c:v>42186</c:v>
                </c:pt>
                <c:pt idx="103">
                  <c:v>42278</c:v>
                </c:pt>
                <c:pt idx="104">
                  <c:v>42370</c:v>
                </c:pt>
                <c:pt idx="105">
                  <c:v>42461</c:v>
                </c:pt>
                <c:pt idx="106">
                  <c:v>42552</c:v>
                </c:pt>
                <c:pt idx="107">
                  <c:v>42644</c:v>
                </c:pt>
                <c:pt idx="108">
                  <c:v>42736</c:v>
                </c:pt>
                <c:pt idx="109">
                  <c:v>42826</c:v>
                </c:pt>
                <c:pt idx="110">
                  <c:v>42917</c:v>
                </c:pt>
                <c:pt idx="111">
                  <c:v>43009</c:v>
                </c:pt>
                <c:pt idx="112">
                  <c:v>43101</c:v>
                </c:pt>
                <c:pt idx="113">
                  <c:v>43191</c:v>
                </c:pt>
                <c:pt idx="114">
                  <c:v>43282</c:v>
                </c:pt>
                <c:pt idx="115">
                  <c:v>43374</c:v>
                </c:pt>
                <c:pt idx="116">
                  <c:v>43466</c:v>
                </c:pt>
                <c:pt idx="117">
                  <c:v>43556</c:v>
                </c:pt>
                <c:pt idx="118">
                  <c:v>43647</c:v>
                </c:pt>
                <c:pt idx="119">
                  <c:v>43739</c:v>
                </c:pt>
                <c:pt idx="120">
                  <c:v>43831</c:v>
                </c:pt>
                <c:pt idx="121">
                  <c:v>43922</c:v>
                </c:pt>
                <c:pt idx="122">
                  <c:v>44013</c:v>
                </c:pt>
                <c:pt idx="123">
                  <c:v>44105</c:v>
                </c:pt>
                <c:pt idx="124">
                  <c:v>44197</c:v>
                </c:pt>
                <c:pt idx="125">
                  <c:v>44287</c:v>
                </c:pt>
                <c:pt idx="126">
                  <c:v>44378</c:v>
                </c:pt>
                <c:pt idx="127">
                  <c:v>44470</c:v>
                </c:pt>
                <c:pt idx="128">
                  <c:v>44562</c:v>
                </c:pt>
                <c:pt idx="129">
                  <c:v>44652</c:v>
                </c:pt>
                <c:pt idx="130">
                  <c:v>44743</c:v>
                </c:pt>
              </c:numCache>
            </c:numRef>
          </c:cat>
          <c:val>
            <c:numRef>
              <c:f>'JRO Graph'!$E$2:$E$132</c:f>
              <c:numCache>
                <c:formatCode>0</c:formatCode>
                <c:ptCount val="131"/>
                <c:pt idx="0">
                  <c:v>817</c:v>
                </c:pt>
                <c:pt idx="1">
                  <c:v>821</c:v>
                </c:pt>
                <c:pt idx="2">
                  <c:v>839</c:v>
                </c:pt>
                <c:pt idx="3">
                  <c:v>834</c:v>
                </c:pt>
                <c:pt idx="4">
                  <c:v>810</c:v>
                </c:pt>
                <c:pt idx="5">
                  <c:v>816</c:v>
                </c:pt>
                <c:pt idx="6">
                  <c:v>827</c:v>
                </c:pt>
                <c:pt idx="7">
                  <c:v>817</c:v>
                </c:pt>
                <c:pt idx="8">
                  <c:v>820</c:v>
                </c:pt>
                <c:pt idx="9">
                  <c:v>850</c:v>
                </c:pt>
                <c:pt idx="10">
                  <c:v>871</c:v>
                </c:pt>
                <c:pt idx="11">
                  <c:v>887</c:v>
                </c:pt>
                <c:pt idx="12">
                  <c:v>921</c:v>
                </c:pt>
                <c:pt idx="13">
                  <c:v>951</c:v>
                </c:pt>
                <c:pt idx="14">
                  <c:v>990</c:v>
                </c:pt>
                <c:pt idx="15">
                  <c:v>1017</c:v>
                </c:pt>
                <c:pt idx="16">
                  <c:v>1045</c:v>
                </c:pt>
                <c:pt idx="17">
                  <c:v>1063</c:v>
                </c:pt>
                <c:pt idx="18">
                  <c:v>1047</c:v>
                </c:pt>
                <c:pt idx="19">
                  <c:v>1083</c:v>
                </c:pt>
                <c:pt idx="20">
                  <c:v>1135</c:v>
                </c:pt>
                <c:pt idx="21">
                  <c:v>1159</c:v>
                </c:pt>
                <c:pt idx="22">
                  <c:v>1157</c:v>
                </c:pt>
                <c:pt idx="23">
                  <c:v>1097</c:v>
                </c:pt>
                <c:pt idx="24">
                  <c:v>1083</c:v>
                </c:pt>
                <c:pt idx="25">
                  <c:v>1106</c:v>
                </c:pt>
                <c:pt idx="26">
                  <c:v>1123</c:v>
                </c:pt>
                <c:pt idx="27">
                  <c:v>1162</c:v>
                </c:pt>
                <c:pt idx="28">
                  <c:v>1126</c:v>
                </c:pt>
                <c:pt idx="29">
                  <c:v>1181</c:v>
                </c:pt>
                <c:pt idx="30">
                  <c:v>1190</c:v>
                </c:pt>
                <c:pt idx="31">
                  <c:v>1217</c:v>
                </c:pt>
                <c:pt idx="32">
                  <c:v>1198</c:v>
                </c:pt>
                <c:pt idx="33">
                  <c:v>1248</c:v>
                </c:pt>
                <c:pt idx="34">
                  <c:v>1257</c:v>
                </c:pt>
                <c:pt idx="35">
                  <c:v>1281</c:v>
                </c:pt>
                <c:pt idx="36">
                  <c:v>1225</c:v>
                </c:pt>
                <c:pt idx="37">
                  <c:v>1221</c:v>
                </c:pt>
                <c:pt idx="38">
                  <c:v>1252</c:v>
                </c:pt>
                <c:pt idx="39">
                  <c:v>1274</c:v>
                </c:pt>
                <c:pt idx="40">
                  <c:v>1237</c:v>
                </c:pt>
                <c:pt idx="41">
                  <c:v>1259</c:v>
                </c:pt>
                <c:pt idx="42">
                  <c:v>1297</c:v>
                </c:pt>
                <c:pt idx="43">
                  <c:v>1310</c:v>
                </c:pt>
                <c:pt idx="44">
                  <c:v>1266</c:v>
                </c:pt>
                <c:pt idx="45">
                  <c:v>1291</c:v>
                </c:pt>
                <c:pt idx="46">
                  <c:v>1319</c:v>
                </c:pt>
                <c:pt idx="47">
                  <c:v>1344</c:v>
                </c:pt>
                <c:pt idx="48">
                  <c:v>1329</c:v>
                </c:pt>
                <c:pt idx="49">
                  <c:v>1359</c:v>
                </c:pt>
                <c:pt idx="50">
                  <c:v>1392</c:v>
                </c:pt>
                <c:pt idx="51">
                  <c:v>1413</c:v>
                </c:pt>
                <c:pt idx="52">
                  <c:v>1411</c:v>
                </c:pt>
                <c:pt idx="53">
                  <c:v>1430</c:v>
                </c:pt>
                <c:pt idx="54">
                  <c:v>1355</c:v>
                </c:pt>
                <c:pt idx="55">
                  <c:v>1340</c:v>
                </c:pt>
                <c:pt idx="56">
                  <c:v>1204</c:v>
                </c:pt>
                <c:pt idx="57">
                  <c:v>1233</c:v>
                </c:pt>
                <c:pt idx="58">
                  <c:v>1251</c:v>
                </c:pt>
                <c:pt idx="59">
                  <c:v>1260</c:v>
                </c:pt>
                <c:pt idx="60">
                  <c:v>1188</c:v>
                </c:pt>
                <c:pt idx="61">
                  <c:v>1221</c:v>
                </c:pt>
                <c:pt idx="62">
                  <c:v>1234</c:v>
                </c:pt>
                <c:pt idx="63">
                  <c:v>1249</c:v>
                </c:pt>
                <c:pt idx="64">
                  <c:v>1216</c:v>
                </c:pt>
                <c:pt idx="65">
                  <c:v>1251</c:v>
                </c:pt>
                <c:pt idx="66">
                  <c:v>1280</c:v>
                </c:pt>
                <c:pt idx="67">
                  <c:v>1311</c:v>
                </c:pt>
                <c:pt idx="68">
                  <c:v>1278</c:v>
                </c:pt>
                <c:pt idx="69">
                  <c:v>1307</c:v>
                </c:pt>
                <c:pt idx="70">
                  <c:v>1313</c:v>
                </c:pt>
                <c:pt idx="71">
                  <c:v>1324</c:v>
                </c:pt>
                <c:pt idx="72">
                  <c:v>1278</c:v>
                </c:pt>
                <c:pt idx="73">
                  <c:v>1305</c:v>
                </c:pt>
                <c:pt idx="74">
                  <c:v>1327</c:v>
                </c:pt>
                <c:pt idx="75">
                  <c:v>1315</c:v>
                </c:pt>
                <c:pt idx="76">
                  <c:v>1271</c:v>
                </c:pt>
                <c:pt idx="77">
                  <c:v>1285</c:v>
                </c:pt>
                <c:pt idx="78">
                  <c:v>1338</c:v>
                </c:pt>
                <c:pt idx="79">
                  <c:v>1315</c:v>
                </c:pt>
                <c:pt idx="80">
                  <c:v>1294</c:v>
                </c:pt>
                <c:pt idx="81">
                  <c:v>1323</c:v>
                </c:pt>
                <c:pt idx="82">
                  <c:v>1348</c:v>
                </c:pt>
                <c:pt idx="83">
                  <c:v>1357</c:v>
                </c:pt>
                <c:pt idx="84">
                  <c:v>1243</c:v>
                </c:pt>
                <c:pt idx="85">
                  <c:v>1281</c:v>
                </c:pt>
                <c:pt idx="86">
                  <c:v>1273</c:v>
                </c:pt>
                <c:pt idx="87">
                  <c:v>1290</c:v>
                </c:pt>
                <c:pt idx="88">
                  <c:v>1304</c:v>
                </c:pt>
                <c:pt idx="89">
                  <c:v>1320</c:v>
                </c:pt>
                <c:pt idx="90">
                  <c:v>1332</c:v>
                </c:pt>
                <c:pt idx="91">
                  <c:v>1343</c:v>
                </c:pt>
                <c:pt idx="92">
                  <c:v>1331</c:v>
                </c:pt>
                <c:pt idx="93">
                  <c:v>1349</c:v>
                </c:pt>
                <c:pt idx="94">
                  <c:v>1407</c:v>
                </c:pt>
                <c:pt idx="95">
                  <c:v>1411</c:v>
                </c:pt>
                <c:pt idx="96">
                  <c:v>1373</c:v>
                </c:pt>
                <c:pt idx="97">
                  <c:v>1263</c:v>
                </c:pt>
                <c:pt idx="98">
                  <c:v>1267</c:v>
                </c:pt>
                <c:pt idx="99">
                  <c:v>1245</c:v>
                </c:pt>
                <c:pt idx="100">
                  <c:v>1246</c:v>
                </c:pt>
                <c:pt idx="101">
                  <c:v>1220</c:v>
                </c:pt>
                <c:pt idx="102">
                  <c:v>1220</c:v>
                </c:pt>
                <c:pt idx="103">
                  <c:v>1215</c:v>
                </c:pt>
                <c:pt idx="104">
                  <c:v>1251</c:v>
                </c:pt>
                <c:pt idx="105">
                  <c:v>1222</c:v>
                </c:pt>
                <c:pt idx="106">
                  <c:v>1235</c:v>
                </c:pt>
                <c:pt idx="107">
                  <c:v>1243</c:v>
                </c:pt>
                <c:pt idx="108">
                  <c:v>1252</c:v>
                </c:pt>
                <c:pt idx="109">
                  <c:v>1268</c:v>
                </c:pt>
                <c:pt idx="110">
                  <c:v>1285</c:v>
                </c:pt>
                <c:pt idx="111">
                  <c:v>1285</c:v>
                </c:pt>
                <c:pt idx="112">
                  <c:v>1307</c:v>
                </c:pt>
                <c:pt idx="113">
                  <c:v>1310</c:v>
                </c:pt>
                <c:pt idx="114">
                  <c:v>1312</c:v>
                </c:pt>
                <c:pt idx="115">
                  <c:v>1312</c:v>
                </c:pt>
                <c:pt idx="116">
                  <c:v>1336</c:v>
                </c:pt>
                <c:pt idx="117">
                  <c:v>1335</c:v>
                </c:pt>
                <c:pt idx="118">
                  <c:v>1339</c:v>
                </c:pt>
                <c:pt idx="119">
                  <c:v>1343</c:v>
                </c:pt>
                <c:pt idx="120">
                  <c:v>1373</c:v>
                </c:pt>
                <c:pt idx="121">
                  <c:v>1367</c:v>
                </c:pt>
                <c:pt idx="122">
                  <c:v>1373</c:v>
                </c:pt>
                <c:pt idx="123">
                  <c:v>1627</c:v>
                </c:pt>
                <c:pt idx="124">
                  <c:v>1361</c:v>
                </c:pt>
                <c:pt idx="125">
                  <c:v>1394</c:v>
                </c:pt>
                <c:pt idx="126">
                  <c:v>1417</c:v>
                </c:pt>
                <c:pt idx="127">
                  <c:v>1447</c:v>
                </c:pt>
                <c:pt idx="128">
                  <c:v>1412</c:v>
                </c:pt>
                <c:pt idx="129">
                  <c:v>1313</c:v>
                </c:pt>
                <c:pt idx="130">
                  <c:v>1119</c:v>
                </c:pt>
              </c:numCache>
            </c:numRef>
          </c:val>
          <c:smooth val="0"/>
          <c:extLst>
            <c:ext xmlns:c16="http://schemas.microsoft.com/office/drawing/2014/chart" uri="{C3380CC4-5D6E-409C-BE32-E72D297353CC}">
              <c16:uniqueId val="{00000002-6914-48D8-82E2-D703E4462DC0}"/>
            </c:ext>
          </c:extLst>
        </c:ser>
        <c:ser>
          <c:idx val="4"/>
          <c:order val="4"/>
          <c:tx>
            <c:strRef>
              <c:f>'JRO Graph'!$F$1</c:f>
              <c:strCache>
                <c:ptCount val="1"/>
                <c:pt idx="0">
                  <c:v>Pacific</c:v>
                </c:pt>
              </c:strCache>
            </c:strRef>
          </c:tx>
          <c:spPr>
            <a:ln w="28575" cap="rnd">
              <a:solidFill>
                <a:schemeClr val="accent5"/>
              </a:solidFill>
              <a:round/>
            </a:ln>
            <a:effectLst/>
          </c:spPr>
          <c:marker>
            <c:symbol val="none"/>
          </c:marker>
          <c:cat>
            <c:numRef>
              <c:f>'JRO Graph'!$A$2:$A$132</c:f>
              <c:numCache>
                <c:formatCode>yyyy\-mm\-dd</c:formatCode>
                <c:ptCount val="131"/>
                <c:pt idx="0">
                  <c:v>32874</c:v>
                </c:pt>
                <c:pt idx="1">
                  <c:v>32964</c:v>
                </c:pt>
                <c:pt idx="2">
                  <c:v>33055</c:v>
                </c:pt>
                <c:pt idx="3">
                  <c:v>33147</c:v>
                </c:pt>
                <c:pt idx="4">
                  <c:v>33239</c:v>
                </c:pt>
                <c:pt idx="5">
                  <c:v>33329</c:v>
                </c:pt>
                <c:pt idx="6">
                  <c:v>33420</c:v>
                </c:pt>
                <c:pt idx="7">
                  <c:v>33512</c:v>
                </c:pt>
                <c:pt idx="8">
                  <c:v>33604</c:v>
                </c:pt>
                <c:pt idx="9">
                  <c:v>33695</c:v>
                </c:pt>
                <c:pt idx="10">
                  <c:v>33786</c:v>
                </c:pt>
                <c:pt idx="11">
                  <c:v>33878</c:v>
                </c:pt>
                <c:pt idx="12">
                  <c:v>33970</c:v>
                </c:pt>
                <c:pt idx="13">
                  <c:v>34060</c:v>
                </c:pt>
                <c:pt idx="14">
                  <c:v>34151</c:v>
                </c:pt>
                <c:pt idx="15">
                  <c:v>34243</c:v>
                </c:pt>
                <c:pt idx="16">
                  <c:v>34335</c:v>
                </c:pt>
                <c:pt idx="17">
                  <c:v>34425</c:v>
                </c:pt>
                <c:pt idx="18">
                  <c:v>34516</c:v>
                </c:pt>
                <c:pt idx="19">
                  <c:v>34608</c:v>
                </c:pt>
                <c:pt idx="20">
                  <c:v>34700</c:v>
                </c:pt>
                <c:pt idx="21">
                  <c:v>34790</c:v>
                </c:pt>
                <c:pt idx="22">
                  <c:v>34881</c:v>
                </c:pt>
                <c:pt idx="23">
                  <c:v>34973</c:v>
                </c:pt>
                <c:pt idx="24">
                  <c:v>35065</c:v>
                </c:pt>
                <c:pt idx="25">
                  <c:v>35156</c:v>
                </c:pt>
                <c:pt idx="26">
                  <c:v>35247</c:v>
                </c:pt>
                <c:pt idx="27">
                  <c:v>35339</c:v>
                </c:pt>
                <c:pt idx="28">
                  <c:v>35431</c:v>
                </c:pt>
                <c:pt idx="29">
                  <c:v>35521</c:v>
                </c:pt>
                <c:pt idx="30">
                  <c:v>35612</c:v>
                </c:pt>
                <c:pt idx="31">
                  <c:v>35704</c:v>
                </c:pt>
                <c:pt idx="32">
                  <c:v>35796</c:v>
                </c:pt>
                <c:pt idx="33">
                  <c:v>35886</c:v>
                </c:pt>
                <c:pt idx="34">
                  <c:v>35977</c:v>
                </c:pt>
                <c:pt idx="35">
                  <c:v>36069</c:v>
                </c:pt>
                <c:pt idx="36">
                  <c:v>36161</c:v>
                </c:pt>
                <c:pt idx="37">
                  <c:v>36251</c:v>
                </c:pt>
                <c:pt idx="38">
                  <c:v>36342</c:v>
                </c:pt>
                <c:pt idx="39">
                  <c:v>36434</c:v>
                </c:pt>
                <c:pt idx="40">
                  <c:v>36526</c:v>
                </c:pt>
                <c:pt idx="41">
                  <c:v>36617</c:v>
                </c:pt>
                <c:pt idx="42">
                  <c:v>36708</c:v>
                </c:pt>
                <c:pt idx="43">
                  <c:v>36800</c:v>
                </c:pt>
                <c:pt idx="44">
                  <c:v>36892</c:v>
                </c:pt>
                <c:pt idx="45">
                  <c:v>36982</c:v>
                </c:pt>
                <c:pt idx="46">
                  <c:v>37073</c:v>
                </c:pt>
                <c:pt idx="47">
                  <c:v>37165</c:v>
                </c:pt>
                <c:pt idx="48">
                  <c:v>37257</c:v>
                </c:pt>
                <c:pt idx="49">
                  <c:v>37347</c:v>
                </c:pt>
                <c:pt idx="50">
                  <c:v>37438</c:v>
                </c:pt>
                <c:pt idx="51">
                  <c:v>37530</c:v>
                </c:pt>
                <c:pt idx="52">
                  <c:v>37622</c:v>
                </c:pt>
                <c:pt idx="53">
                  <c:v>37712</c:v>
                </c:pt>
                <c:pt idx="54">
                  <c:v>37803</c:v>
                </c:pt>
                <c:pt idx="55">
                  <c:v>37895</c:v>
                </c:pt>
                <c:pt idx="56">
                  <c:v>37987</c:v>
                </c:pt>
                <c:pt idx="57">
                  <c:v>38078</c:v>
                </c:pt>
                <c:pt idx="58">
                  <c:v>38169</c:v>
                </c:pt>
                <c:pt idx="59">
                  <c:v>38261</c:v>
                </c:pt>
                <c:pt idx="60">
                  <c:v>38353</c:v>
                </c:pt>
                <c:pt idx="61">
                  <c:v>38443</c:v>
                </c:pt>
                <c:pt idx="62">
                  <c:v>38534</c:v>
                </c:pt>
                <c:pt idx="63">
                  <c:v>38626</c:v>
                </c:pt>
                <c:pt idx="64">
                  <c:v>38718</c:v>
                </c:pt>
                <c:pt idx="65">
                  <c:v>38808</c:v>
                </c:pt>
                <c:pt idx="66">
                  <c:v>38899</c:v>
                </c:pt>
                <c:pt idx="67">
                  <c:v>38991</c:v>
                </c:pt>
                <c:pt idx="68">
                  <c:v>39083</c:v>
                </c:pt>
                <c:pt idx="69">
                  <c:v>39173</c:v>
                </c:pt>
                <c:pt idx="70">
                  <c:v>39264</c:v>
                </c:pt>
                <c:pt idx="71">
                  <c:v>39356</c:v>
                </c:pt>
                <c:pt idx="72">
                  <c:v>39448</c:v>
                </c:pt>
                <c:pt idx="73">
                  <c:v>39539</c:v>
                </c:pt>
                <c:pt idx="74">
                  <c:v>39630</c:v>
                </c:pt>
                <c:pt idx="75">
                  <c:v>39722</c:v>
                </c:pt>
                <c:pt idx="76">
                  <c:v>39814</c:v>
                </c:pt>
                <c:pt idx="77">
                  <c:v>39904</c:v>
                </c:pt>
                <c:pt idx="78">
                  <c:v>39995</c:v>
                </c:pt>
                <c:pt idx="79">
                  <c:v>40087</c:v>
                </c:pt>
                <c:pt idx="80">
                  <c:v>40179</c:v>
                </c:pt>
                <c:pt idx="81">
                  <c:v>40269</c:v>
                </c:pt>
                <c:pt idx="82">
                  <c:v>40360</c:v>
                </c:pt>
                <c:pt idx="83">
                  <c:v>40452</c:v>
                </c:pt>
                <c:pt idx="84">
                  <c:v>40544</c:v>
                </c:pt>
                <c:pt idx="85">
                  <c:v>40634</c:v>
                </c:pt>
                <c:pt idx="86">
                  <c:v>40725</c:v>
                </c:pt>
                <c:pt idx="87">
                  <c:v>40817</c:v>
                </c:pt>
                <c:pt idx="88">
                  <c:v>40909</c:v>
                </c:pt>
                <c:pt idx="89">
                  <c:v>41000</c:v>
                </c:pt>
                <c:pt idx="90">
                  <c:v>41091</c:v>
                </c:pt>
                <c:pt idx="91">
                  <c:v>41183</c:v>
                </c:pt>
                <c:pt idx="92">
                  <c:v>41275</c:v>
                </c:pt>
                <c:pt idx="93">
                  <c:v>41365</c:v>
                </c:pt>
                <c:pt idx="94">
                  <c:v>41456</c:v>
                </c:pt>
                <c:pt idx="95">
                  <c:v>41548</c:v>
                </c:pt>
                <c:pt idx="96">
                  <c:v>41640</c:v>
                </c:pt>
                <c:pt idx="97">
                  <c:v>41730</c:v>
                </c:pt>
                <c:pt idx="98">
                  <c:v>41821</c:v>
                </c:pt>
                <c:pt idx="99">
                  <c:v>41913</c:v>
                </c:pt>
                <c:pt idx="100">
                  <c:v>42005</c:v>
                </c:pt>
                <c:pt idx="101">
                  <c:v>42095</c:v>
                </c:pt>
                <c:pt idx="102">
                  <c:v>42186</c:v>
                </c:pt>
                <c:pt idx="103">
                  <c:v>42278</c:v>
                </c:pt>
                <c:pt idx="104">
                  <c:v>42370</c:v>
                </c:pt>
                <c:pt idx="105">
                  <c:v>42461</c:v>
                </c:pt>
                <c:pt idx="106">
                  <c:v>42552</c:v>
                </c:pt>
                <c:pt idx="107">
                  <c:v>42644</c:v>
                </c:pt>
                <c:pt idx="108">
                  <c:v>42736</c:v>
                </c:pt>
                <c:pt idx="109">
                  <c:v>42826</c:v>
                </c:pt>
                <c:pt idx="110">
                  <c:v>42917</c:v>
                </c:pt>
                <c:pt idx="111">
                  <c:v>43009</c:v>
                </c:pt>
                <c:pt idx="112">
                  <c:v>43101</c:v>
                </c:pt>
                <c:pt idx="113">
                  <c:v>43191</c:v>
                </c:pt>
                <c:pt idx="114">
                  <c:v>43282</c:v>
                </c:pt>
                <c:pt idx="115">
                  <c:v>43374</c:v>
                </c:pt>
                <c:pt idx="116">
                  <c:v>43466</c:v>
                </c:pt>
                <c:pt idx="117">
                  <c:v>43556</c:v>
                </c:pt>
                <c:pt idx="118">
                  <c:v>43647</c:v>
                </c:pt>
                <c:pt idx="119">
                  <c:v>43739</c:v>
                </c:pt>
                <c:pt idx="120">
                  <c:v>43831</c:v>
                </c:pt>
                <c:pt idx="121">
                  <c:v>43922</c:v>
                </c:pt>
                <c:pt idx="122">
                  <c:v>44013</c:v>
                </c:pt>
                <c:pt idx="123">
                  <c:v>44105</c:v>
                </c:pt>
                <c:pt idx="124">
                  <c:v>44197</c:v>
                </c:pt>
                <c:pt idx="125">
                  <c:v>44287</c:v>
                </c:pt>
                <c:pt idx="126">
                  <c:v>44378</c:v>
                </c:pt>
                <c:pt idx="127">
                  <c:v>44470</c:v>
                </c:pt>
                <c:pt idx="128">
                  <c:v>44562</c:v>
                </c:pt>
                <c:pt idx="129">
                  <c:v>44652</c:v>
                </c:pt>
                <c:pt idx="130">
                  <c:v>44743</c:v>
                </c:pt>
              </c:numCache>
            </c:numRef>
          </c:cat>
          <c:val>
            <c:numRef>
              <c:f>'JRO Graph'!$F$2:$F$132</c:f>
              <c:numCache>
                <c:formatCode>0</c:formatCode>
                <c:ptCount val="131"/>
                <c:pt idx="0">
                  <c:v>655</c:v>
                </c:pt>
                <c:pt idx="1">
                  <c:v>658</c:v>
                </c:pt>
                <c:pt idx="2">
                  <c:v>667</c:v>
                </c:pt>
                <c:pt idx="3">
                  <c:v>668</c:v>
                </c:pt>
                <c:pt idx="4">
                  <c:v>656</c:v>
                </c:pt>
                <c:pt idx="5">
                  <c:v>672</c:v>
                </c:pt>
                <c:pt idx="6">
                  <c:v>683</c:v>
                </c:pt>
                <c:pt idx="7">
                  <c:v>675</c:v>
                </c:pt>
                <c:pt idx="8">
                  <c:v>683</c:v>
                </c:pt>
                <c:pt idx="9">
                  <c:v>698</c:v>
                </c:pt>
                <c:pt idx="10">
                  <c:v>715</c:v>
                </c:pt>
                <c:pt idx="11">
                  <c:v>722</c:v>
                </c:pt>
                <c:pt idx="12">
                  <c:v>720</c:v>
                </c:pt>
                <c:pt idx="13">
                  <c:v>733</c:v>
                </c:pt>
                <c:pt idx="14">
                  <c:v>734</c:v>
                </c:pt>
                <c:pt idx="15">
                  <c:v>747</c:v>
                </c:pt>
                <c:pt idx="16">
                  <c:v>734</c:v>
                </c:pt>
                <c:pt idx="17">
                  <c:v>745</c:v>
                </c:pt>
                <c:pt idx="18">
                  <c:v>753</c:v>
                </c:pt>
                <c:pt idx="19">
                  <c:v>777</c:v>
                </c:pt>
                <c:pt idx="20">
                  <c:v>806</c:v>
                </c:pt>
                <c:pt idx="21">
                  <c:v>822</c:v>
                </c:pt>
                <c:pt idx="22">
                  <c:v>853</c:v>
                </c:pt>
                <c:pt idx="23">
                  <c:v>796</c:v>
                </c:pt>
                <c:pt idx="24">
                  <c:v>789</c:v>
                </c:pt>
                <c:pt idx="25">
                  <c:v>793</c:v>
                </c:pt>
                <c:pt idx="26">
                  <c:v>799</c:v>
                </c:pt>
                <c:pt idx="27">
                  <c:v>813</c:v>
                </c:pt>
                <c:pt idx="28">
                  <c:v>792</c:v>
                </c:pt>
                <c:pt idx="29">
                  <c:v>811</c:v>
                </c:pt>
                <c:pt idx="30">
                  <c:v>811</c:v>
                </c:pt>
                <c:pt idx="31">
                  <c:v>810</c:v>
                </c:pt>
                <c:pt idx="32">
                  <c:v>806</c:v>
                </c:pt>
                <c:pt idx="33">
                  <c:v>830</c:v>
                </c:pt>
                <c:pt idx="34">
                  <c:v>840</c:v>
                </c:pt>
                <c:pt idx="35">
                  <c:v>849</c:v>
                </c:pt>
                <c:pt idx="36">
                  <c:v>828</c:v>
                </c:pt>
                <c:pt idx="37">
                  <c:v>832</c:v>
                </c:pt>
                <c:pt idx="38">
                  <c:v>838</c:v>
                </c:pt>
                <c:pt idx="39">
                  <c:v>849</c:v>
                </c:pt>
                <c:pt idx="40">
                  <c:v>830</c:v>
                </c:pt>
                <c:pt idx="41">
                  <c:v>864</c:v>
                </c:pt>
                <c:pt idx="42">
                  <c:v>887</c:v>
                </c:pt>
                <c:pt idx="43">
                  <c:v>877</c:v>
                </c:pt>
                <c:pt idx="44">
                  <c:v>867</c:v>
                </c:pt>
                <c:pt idx="45">
                  <c:v>882</c:v>
                </c:pt>
                <c:pt idx="46">
                  <c:v>909</c:v>
                </c:pt>
                <c:pt idx="47">
                  <c:v>913</c:v>
                </c:pt>
                <c:pt idx="48">
                  <c:v>873</c:v>
                </c:pt>
                <c:pt idx="49">
                  <c:v>898</c:v>
                </c:pt>
                <c:pt idx="50">
                  <c:v>904</c:v>
                </c:pt>
                <c:pt idx="51">
                  <c:v>895</c:v>
                </c:pt>
                <c:pt idx="52">
                  <c:v>892</c:v>
                </c:pt>
                <c:pt idx="53">
                  <c:v>918</c:v>
                </c:pt>
                <c:pt idx="54">
                  <c:v>871</c:v>
                </c:pt>
                <c:pt idx="55">
                  <c:v>882</c:v>
                </c:pt>
                <c:pt idx="56">
                  <c:v>842</c:v>
                </c:pt>
                <c:pt idx="57">
                  <c:v>856</c:v>
                </c:pt>
                <c:pt idx="58">
                  <c:v>873</c:v>
                </c:pt>
                <c:pt idx="59">
                  <c:v>877</c:v>
                </c:pt>
                <c:pt idx="60">
                  <c:v>839</c:v>
                </c:pt>
                <c:pt idx="61">
                  <c:v>862</c:v>
                </c:pt>
                <c:pt idx="62">
                  <c:v>874</c:v>
                </c:pt>
                <c:pt idx="63">
                  <c:v>876</c:v>
                </c:pt>
                <c:pt idx="64">
                  <c:v>850</c:v>
                </c:pt>
                <c:pt idx="65">
                  <c:v>873</c:v>
                </c:pt>
                <c:pt idx="66">
                  <c:v>911</c:v>
                </c:pt>
                <c:pt idx="67">
                  <c:v>920</c:v>
                </c:pt>
                <c:pt idx="68">
                  <c:v>885</c:v>
                </c:pt>
                <c:pt idx="69">
                  <c:v>894</c:v>
                </c:pt>
                <c:pt idx="70">
                  <c:v>903</c:v>
                </c:pt>
                <c:pt idx="71">
                  <c:v>908</c:v>
                </c:pt>
                <c:pt idx="72">
                  <c:v>858</c:v>
                </c:pt>
                <c:pt idx="73">
                  <c:v>876</c:v>
                </c:pt>
                <c:pt idx="74">
                  <c:v>886</c:v>
                </c:pt>
                <c:pt idx="75">
                  <c:v>884</c:v>
                </c:pt>
                <c:pt idx="76">
                  <c:v>867</c:v>
                </c:pt>
                <c:pt idx="77">
                  <c:v>883</c:v>
                </c:pt>
                <c:pt idx="78">
                  <c:v>917</c:v>
                </c:pt>
                <c:pt idx="79">
                  <c:v>902</c:v>
                </c:pt>
                <c:pt idx="80">
                  <c:v>891</c:v>
                </c:pt>
                <c:pt idx="81">
                  <c:v>910</c:v>
                </c:pt>
                <c:pt idx="82">
                  <c:v>914</c:v>
                </c:pt>
                <c:pt idx="83">
                  <c:v>928</c:v>
                </c:pt>
                <c:pt idx="84">
                  <c:v>840</c:v>
                </c:pt>
                <c:pt idx="85">
                  <c:v>858</c:v>
                </c:pt>
                <c:pt idx="86">
                  <c:v>853</c:v>
                </c:pt>
                <c:pt idx="87">
                  <c:v>857</c:v>
                </c:pt>
                <c:pt idx="88">
                  <c:v>863</c:v>
                </c:pt>
                <c:pt idx="89">
                  <c:v>879</c:v>
                </c:pt>
                <c:pt idx="90">
                  <c:v>890</c:v>
                </c:pt>
                <c:pt idx="91">
                  <c:v>894</c:v>
                </c:pt>
                <c:pt idx="92">
                  <c:v>903</c:v>
                </c:pt>
                <c:pt idx="93">
                  <c:v>911</c:v>
                </c:pt>
                <c:pt idx="94">
                  <c:v>923</c:v>
                </c:pt>
                <c:pt idx="95">
                  <c:v>932</c:v>
                </c:pt>
                <c:pt idx="96">
                  <c:v>912</c:v>
                </c:pt>
                <c:pt idx="97">
                  <c:v>837</c:v>
                </c:pt>
                <c:pt idx="98">
                  <c:v>839</c:v>
                </c:pt>
                <c:pt idx="99">
                  <c:v>831</c:v>
                </c:pt>
                <c:pt idx="100">
                  <c:v>824</c:v>
                </c:pt>
                <c:pt idx="101">
                  <c:v>827</c:v>
                </c:pt>
                <c:pt idx="102">
                  <c:v>816</c:v>
                </c:pt>
                <c:pt idx="103">
                  <c:v>808</c:v>
                </c:pt>
                <c:pt idx="104">
                  <c:v>800</c:v>
                </c:pt>
                <c:pt idx="105">
                  <c:v>794</c:v>
                </c:pt>
                <c:pt idx="106">
                  <c:v>778</c:v>
                </c:pt>
                <c:pt idx="107">
                  <c:v>775</c:v>
                </c:pt>
                <c:pt idx="108">
                  <c:v>772</c:v>
                </c:pt>
                <c:pt idx="109">
                  <c:v>752</c:v>
                </c:pt>
                <c:pt idx="110">
                  <c:v>751</c:v>
                </c:pt>
                <c:pt idx="111">
                  <c:v>744</c:v>
                </c:pt>
                <c:pt idx="112">
                  <c:v>730</c:v>
                </c:pt>
                <c:pt idx="113">
                  <c:v>747</c:v>
                </c:pt>
                <c:pt idx="114">
                  <c:v>753</c:v>
                </c:pt>
                <c:pt idx="115">
                  <c:v>750</c:v>
                </c:pt>
                <c:pt idx="116">
                  <c:v>759</c:v>
                </c:pt>
                <c:pt idx="117">
                  <c:v>766</c:v>
                </c:pt>
                <c:pt idx="118">
                  <c:v>766</c:v>
                </c:pt>
                <c:pt idx="119">
                  <c:v>765</c:v>
                </c:pt>
                <c:pt idx="120">
                  <c:v>746</c:v>
                </c:pt>
                <c:pt idx="121">
                  <c:v>742</c:v>
                </c:pt>
                <c:pt idx="122">
                  <c:v>749</c:v>
                </c:pt>
                <c:pt idx="123">
                  <c:v>924</c:v>
                </c:pt>
                <c:pt idx="124">
                  <c:v>764</c:v>
                </c:pt>
                <c:pt idx="125">
                  <c:v>784</c:v>
                </c:pt>
                <c:pt idx="126">
                  <c:v>802</c:v>
                </c:pt>
                <c:pt idx="127">
                  <c:v>821</c:v>
                </c:pt>
                <c:pt idx="128">
                  <c:v>823</c:v>
                </c:pt>
                <c:pt idx="129">
                  <c:v>779</c:v>
                </c:pt>
                <c:pt idx="130">
                  <c:v>642</c:v>
                </c:pt>
              </c:numCache>
            </c:numRef>
          </c:val>
          <c:smooth val="0"/>
          <c:extLst>
            <c:ext xmlns:c16="http://schemas.microsoft.com/office/drawing/2014/chart" uri="{C3380CC4-5D6E-409C-BE32-E72D297353CC}">
              <c16:uniqueId val="{00000003-6914-48D8-82E2-D703E4462DC0}"/>
            </c:ext>
          </c:extLst>
        </c:ser>
        <c:dLbls>
          <c:showLegendKey val="0"/>
          <c:showVal val="0"/>
          <c:showCatName val="0"/>
          <c:showSerName val="0"/>
          <c:showPercent val="0"/>
          <c:showBubbleSize val="0"/>
        </c:dLbls>
        <c:smooth val="0"/>
        <c:axId val="563300696"/>
        <c:axId val="563302856"/>
        <c:extLst>
          <c:ext xmlns:c15="http://schemas.microsoft.com/office/drawing/2012/chart" uri="{02D57815-91ED-43cb-92C2-25804820EDAC}">
            <c15:filteredLineSeries>
              <c15:ser>
                <c:idx val="1"/>
                <c:order val="1"/>
                <c:tx>
                  <c:strRef>
                    <c:extLst>
                      <c:ext uri="{02D57815-91ED-43cb-92C2-25804820EDAC}">
                        <c15:formulaRef>
                          <c15:sqref>'JRO Graph'!$C$1</c15:sqref>
                        </c15:formulaRef>
                      </c:ext>
                    </c:extLst>
                    <c:strCache>
                      <c:ptCount val="1"/>
                      <c:pt idx="0">
                        <c:v>Lewis</c:v>
                      </c:pt>
                    </c:strCache>
                  </c:strRef>
                </c:tx>
                <c:spPr>
                  <a:ln w="28575" cap="rnd">
                    <a:solidFill>
                      <a:schemeClr val="accent2"/>
                    </a:solidFill>
                    <a:round/>
                  </a:ln>
                  <a:effectLst/>
                </c:spPr>
                <c:marker>
                  <c:symbol val="none"/>
                </c:marker>
                <c:cat>
                  <c:numRef>
                    <c:extLst>
                      <c:ext uri="{02D57815-91ED-43cb-92C2-25804820EDAC}">
                        <c15:formulaRef>
                          <c15:sqref>'JRO Graph'!$A$2:$A$132</c15:sqref>
                        </c15:formulaRef>
                      </c:ext>
                    </c:extLst>
                    <c:numCache>
                      <c:formatCode>yyyy\-mm\-dd</c:formatCode>
                      <c:ptCount val="131"/>
                      <c:pt idx="0">
                        <c:v>32874</c:v>
                      </c:pt>
                      <c:pt idx="1">
                        <c:v>32964</c:v>
                      </c:pt>
                      <c:pt idx="2">
                        <c:v>33055</c:v>
                      </c:pt>
                      <c:pt idx="3">
                        <c:v>33147</c:v>
                      </c:pt>
                      <c:pt idx="4">
                        <c:v>33239</c:v>
                      </c:pt>
                      <c:pt idx="5">
                        <c:v>33329</c:v>
                      </c:pt>
                      <c:pt idx="6">
                        <c:v>33420</c:v>
                      </c:pt>
                      <c:pt idx="7">
                        <c:v>33512</c:v>
                      </c:pt>
                      <c:pt idx="8">
                        <c:v>33604</c:v>
                      </c:pt>
                      <c:pt idx="9">
                        <c:v>33695</c:v>
                      </c:pt>
                      <c:pt idx="10">
                        <c:v>33786</c:v>
                      </c:pt>
                      <c:pt idx="11">
                        <c:v>33878</c:v>
                      </c:pt>
                      <c:pt idx="12">
                        <c:v>33970</c:v>
                      </c:pt>
                      <c:pt idx="13">
                        <c:v>34060</c:v>
                      </c:pt>
                      <c:pt idx="14">
                        <c:v>34151</c:v>
                      </c:pt>
                      <c:pt idx="15">
                        <c:v>34243</c:v>
                      </c:pt>
                      <c:pt idx="16">
                        <c:v>34335</c:v>
                      </c:pt>
                      <c:pt idx="17">
                        <c:v>34425</c:v>
                      </c:pt>
                      <c:pt idx="18">
                        <c:v>34516</c:v>
                      </c:pt>
                      <c:pt idx="19">
                        <c:v>34608</c:v>
                      </c:pt>
                      <c:pt idx="20">
                        <c:v>34700</c:v>
                      </c:pt>
                      <c:pt idx="21">
                        <c:v>34790</c:v>
                      </c:pt>
                      <c:pt idx="22">
                        <c:v>34881</c:v>
                      </c:pt>
                      <c:pt idx="23">
                        <c:v>34973</c:v>
                      </c:pt>
                      <c:pt idx="24">
                        <c:v>35065</c:v>
                      </c:pt>
                      <c:pt idx="25">
                        <c:v>35156</c:v>
                      </c:pt>
                      <c:pt idx="26">
                        <c:v>35247</c:v>
                      </c:pt>
                      <c:pt idx="27">
                        <c:v>35339</c:v>
                      </c:pt>
                      <c:pt idx="28">
                        <c:v>35431</c:v>
                      </c:pt>
                      <c:pt idx="29">
                        <c:v>35521</c:v>
                      </c:pt>
                      <c:pt idx="30">
                        <c:v>35612</c:v>
                      </c:pt>
                      <c:pt idx="31">
                        <c:v>35704</c:v>
                      </c:pt>
                      <c:pt idx="32">
                        <c:v>35796</c:v>
                      </c:pt>
                      <c:pt idx="33">
                        <c:v>35886</c:v>
                      </c:pt>
                      <c:pt idx="34">
                        <c:v>35977</c:v>
                      </c:pt>
                      <c:pt idx="35">
                        <c:v>36069</c:v>
                      </c:pt>
                      <c:pt idx="36">
                        <c:v>36161</c:v>
                      </c:pt>
                      <c:pt idx="37">
                        <c:v>36251</c:v>
                      </c:pt>
                      <c:pt idx="38">
                        <c:v>36342</c:v>
                      </c:pt>
                      <c:pt idx="39">
                        <c:v>36434</c:v>
                      </c:pt>
                      <c:pt idx="40">
                        <c:v>36526</c:v>
                      </c:pt>
                      <c:pt idx="41">
                        <c:v>36617</c:v>
                      </c:pt>
                      <c:pt idx="42">
                        <c:v>36708</c:v>
                      </c:pt>
                      <c:pt idx="43">
                        <c:v>36800</c:v>
                      </c:pt>
                      <c:pt idx="44">
                        <c:v>36892</c:v>
                      </c:pt>
                      <c:pt idx="45">
                        <c:v>36982</c:v>
                      </c:pt>
                      <c:pt idx="46">
                        <c:v>37073</c:v>
                      </c:pt>
                      <c:pt idx="47">
                        <c:v>37165</c:v>
                      </c:pt>
                      <c:pt idx="48">
                        <c:v>37257</c:v>
                      </c:pt>
                      <c:pt idx="49">
                        <c:v>37347</c:v>
                      </c:pt>
                      <c:pt idx="50">
                        <c:v>37438</c:v>
                      </c:pt>
                      <c:pt idx="51">
                        <c:v>37530</c:v>
                      </c:pt>
                      <c:pt idx="52">
                        <c:v>37622</c:v>
                      </c:pt>
                      <c:pt idx="53">
                        <c:v>37712</c:v>
                      </c:pt>
                      <c:pt idx="54">
                        <c:v>37803</c:v>
                      </c:pt>
                      <c:pt idx="55">
                        <c:v>37895</c:v>
                      </c:pt>
                      <c:pt idx="56">
                        <c:v>37987</c:v>
                      </c:pt>
                      <c:pt idx="57">
                        <c:v>38078</c:v>
                      </c:pt>
                      <c:pt idx="58">
                        <c:v>38169</c:v>
                      </c:pt>
                      <c:pt idx="59">
                        <c:v>38261</c:v>
                      </c:pt>
                      <c:pt idx="60">
                        <c:v>38353</c:v>
                      </c:pt>
                      <c:pt idx="61">
                        <c:v>38443</c:v>
                      </c:pt>
                      <c:pt idx="62">
                        <c:v>38534</c:v>
                      </c:pt>
                      <c:pt idx="63">
                        <c:v>38626</c:v>
                      </c:pt>
                      <c:pt idx="64">
                        <c:v>38718</c:v>
                      </c:pt>
                      <c:pt idx="65">
                        <c:v>38808</c:v>
                      </c:pt>
                      <c:pt idx="66">
                        <c:v>38899</c:v>
                      </c:pt>
                      <c:pt idx="67">
                        <c:v>38991</c:v>
                      </c:pt>
                      <c:pt idx="68">
                        <c:v>39083</c:v>
                      </c:pt>
                      <c:pt idx="69">
                        <c:v>39173</c:v>
                      </c:pt>
                      <c:pt idx="70">
                        <c:v>39264</c:v>
                      </c:pt>
                      <c:pt idx="71">
                        <c:v>39356</c:v>
                      </c:pt>
                      <c:pt idx="72">
                        <c:v>39448</c:v>
                      </c:pt>
                      <c:pt idx="73">
                        <c:v>39539</c:v>
                      </c:pt>
                      <c:pt idx="74">
                        <c:v>39630</c:v>
                      </c:pt>
                      <c:pt idx="75">
                        <c:v>39722</c:v>
                      </c:pt>
                      <c:pt idx="76">
                        <c:v>39814</c:v>
                      </c:pt>
                      <c:pt idx="77">
                        <c:v>39904</c:v>
                      </c:pt>
                      <c:pt idx="78">
                        <c:v>39995</c:v>
                      </c:pt>
                      <c:pt idx="79">
                        <c:v>40087</c:v>
                      </c:pt>
                      <c:pt idx="80">
                        <c:v>40179</c:v>
                      </c:pt>
                      <c:pt idx="81">
                        <c:v>40269</c:v>
                      </c:pt>
                      <c:pt idx="82">
                        <c:v>40360</c:v>
                      </c:pt>
                      <c:pt idx="83">
                        <c:v>40452</c:v>
                      </c:pt>
                      <c:pt idx="84">
                        <c:v>40544</c:v>
                      </c:pt>
                      <c:pt idx="85">
                        <c:v>40634</c:v>
                      </c:pt>
                      <c:pt idx="86">
                        <c:v>40725</c:v>
                      </c:pt>
                      <c:pt idx="87">
                        <c:v>40817</c:v>
                      </c:pt>
                      <c:pt idx="88">
                        <c:v>40909</c:v>
                      </c:pt>
                      <c:pt idx="89">
                        <c:v>41000</c:v>
                      </c:pt>
                      <c:pt idx="90">
                        <c:v>41091</c:v>
                      </c:pt>
                      <c:pt idx="91">
                        <c:v>41183</c:v>
                      </c:pt>
                      <c:pt idx="92">
                        <c:v>41275</c:v>
                      </c:pt>
                      <c:pt idx="93">
                        <c:v>41365</c:v>
                      </c:pt>
                      <c:pt idx="94">
                        <c:v>41456</c:v>
                      </c:pt>
                      <c:pt idx="95">
                        <c:v>41548</c:v>
                      </c:pt>
                      <c:pt idx="96">
                        <c:v>41640</c:v>
                      </c:pt>
                      <c:pt idx="97">
                        <c:v>41730</c:v>
                      </c:pt>
                      <c:pt idx="98">
                        <c:v>41821</c:v>
                      </c:pt>
                      <c:pt idx="99">
                        <c:v>41913</c:v>
                      </c:pt>
                      <c:pt idx="100">
                        <c:v>42005</c:v>
                      </c:pt>
                      <c:pt idx="101">
                        <c:v>42095</c:v>
                      </c:pt>
                      <c:pt idx="102">
                        <c:v>42186</c:v>
                      </c:pt>
                      <c:pt idx="103">
                        <c:v>42278</c:v>
                      </c:pt>
                      <c:pt idx="104">
                        <c:v>42370</c:v>
                      </c:pt>
                      <c:pt idx="105">
                        <c:v>42461</c:v>
                      </c:pt>
                      <c:pt idx="106">
                        <c:v>42552</c:v>
                      </c:pt>
                      <c:pt idx="107">
                        <c:v>42644</c:v>
                      </c:pt>
                      <c:pt idx="108">
                        <c:v>42736</c:v>
                      </c:pt>
                      <c:pt idx="109">
                        <c:v>42826</c:v>
                      </c:pt>
                      <c:pt idx="110">
                        <c:v>42917</c:v>
                      </c:pt>
                      <c:pt idx="111">
                        <c:v>43009</c:v>
                      </c:pt>
                      <c:pt idx="112">
                        <c:v>43101</c:v>
                      </c:pt>
                      <c:pt idx="113">
                        <c:v>43191</c:v>
                      </c:pt>
                      <c:pt idx="114">
                        <c:v>43282</c:v>
                      </c:pt>
                      <c:pt idx="115">
                        <c:v>43374</c:v>
                      </c:pt>
                      <c:pt idx="116">
                        <c:v>43466</c:v>
                      </c:pt>
                      <c:pt idx="117">
                        <c:v>43556</c:v>
                      </c:pt>
                      <c:pt idx="118">
                        <c:v>43647</c:v>
                      </c:pt>
                      <c:pt idx="119">
                        <c:v>43739</c:v>
                      </c:pt>
                      <c:pt idx="120">
                        <c:v>43831</c:v>
                      </c:pt>
                      <c:pt idx="121">
                        <c:v>43922</c:v>
                      </c:pt>
                      <c:pt idx="122">
                        <c:v>44013</c:v>
                      </c:pt>
                      <c:pt idx="123">
                        <c:v>44105</c:v>
                      </c:pt>
                      <c:pt idx="124">
                        <c:v>44197</c:v>
                      </c:pt>
                      <c:pt idx="125">
                        <c:v>44287</c:v>
                      </c:pt>
                      <c:pt idx="126">
                        <c:v>44378</c:v>
                      </c:pt>
                      <c:pt idx="127">
                        <c:v>44470</c:v>
                      </c:pt>
                      <c:pt idx="128">
                        <c:v>44562</c:v>
                      </c:pt>
                      <c:pt idx="129">
                        <c:v>44652</c:v>
                      </c:pt>
                      <c:pt idx="130">
                        <c:v>44743</c:v>
                      </c:pt>
                    </c:numCache>
                  </c:numRef>
                </c:cat>
                <c:val>
                  <c:numRef>
                    <c:extLst>
                      <c:ext uri="{02D57815-91ED-43cb-92C2-25804820EDAC}">
                        <c15:formulaRef>
                          <c15:sqref>'JRO Graph'!$C$2:$C$132</c15:sqref>
                        </c15:formulaRef>
                      </c:ext>
                    </c:extLst>
                    <c:numCache>
                      <c:formatCode>0</c:formatCode>
                      <c:ptCount val="131"/>
                      <c:pt idx="0">
                        <c:v>1703</c:v>
                      </c:pt>
                      <c:pt idx="1">
                        <c:v>1694</c:v>
                      </c:pt>
                      <c:pt idx="2">
                        <c:v>1695</c:v>
                      </c:pt>
                      <c:pt idx="3">
                        <c:v>1705</c:v>
                      </c:pt>
                      <c:pt idx="4">
                        <c:v>1722</c:v>
                      </c:pt>
                      <c:pt idx="5">
                        <c:v>1747</c:v>
                      </c:pt>
                      <c:pt idx="6">
                        <c:v>1764</c:v>
                      </c:pt>
                      <c:pt idx="7">
                        <c:v>1748</c:v>
                      </c:pt>
                      <c:pt idx="8">
                        <c:v>1766</c:v>
                      </c:pt>
                      <c:pt idx="9">
                        <c:v>1811</c:v>
                      </c:pt>
                      <c:pt idx="10">
                        <c:v>1832</c:v>
                      </c:pt>
                      <c:pt idx="11">
                        <c:v>1856</c:v>
                      </c:pt>
                      <c:pt idx="12">
                        <c:v>1923</c:v>
                      </c:pt>
                      <c:pt idx="13">
                        <c:v>1998</c:v>
                      </c:pt>
                      <c:pt idx="14">
                        <c:v>2025</c:v>
                      </c:pt>
                      <c:pt idx="15">
                        <c:v>2081</c:v>
                      </c:pt>
                      <c:pt idx="16">
                        <c:v>2101</c:v>
                      </c:pt>
                      <c:pt idx="17">
                        <c:v>2141</c:v>
                      </c:pt>
                      <c:pt idx="18">
                        <c:v>2156</c:v>
                      </c:pt>
                      <c:pt idx="19">
                        <c:v>2268</c:v>
                      </c:pt>
                      <c:pt idx="20">
                        <c:v>2318</c:v>
                      </c:pt>
                      <c:pt idx="21">
                        <c:v>2394</c:v>
                      </c:pt>
                      <c:pt idx="22">
                        <c:v>2413</c:v>
                      </c:pt>
                      <c:pt idx="23">
                        <c:v>2309</c:v>
                      </c:pt>
                      <c:pt idx="24">
                        <c:v>2291</c:v>
                      </c:pt>
                      <c:pt idx="25">
                        <c:v>2312</c:v>
                      </c:pt>
                      <c:pt idx="26">
                        <c:v>2354</c:v>
                      </c:pt>
                      <c:pt idx="27">
                        <c:v>2457</c:v>
                      </c:pt>
                      <c:pt idx="28">
                        <c:v>2371</c:v>
                      </c:pt>
                      <c:pt idx="29">
                        <c:v>2502</c:v>
                      </c:pt>
                      <c:pt idx="30">
                        <c:v>2565</c:v>
                      </c:pt>
                      <c:pt idx="31">
                        <c:v>2638</c:v>
                      </c:pt>
                      <c:pt idx="32">
                        <c:v>2599</c:v>
                      </c:pt>
                      <c:pt idx="33">
                        <c:v>2713</c:v>
                      </c:pt>
                      <c:pt idx="34">
                        <c:v>2744</c:v>
                      </c:pt>
                      <c:pt idx="35">
                        <c:v>2778</c:v>
                      </c:pt>
                      <c:pt idx="36">
                        <c:v>2620</c:v>
                      </c:pt>
                      <c:pt idx="37">
                        <c:v>2616</c:v>
                      </c:pt>
                      <c:pt idx="38">
                        <c:v>2703</c:v>
                      </c:pt>
                      <c:pt idx="39">
                        <c:v>2752</c:v>
                      </c:pt>
                      <c:pt idx="40">
                        <c:v>2620</c:v>
                      </c:pt>
                      <c:pt idx="41">
                        <c:v>2702</c:v>
                      </c:pt>
                      <c:pt idx="42">
                        <c:v>2778</c:v>
                      </c:pt>
                      <c:pt idx="43">
                        <c:v>2841</c:v>
                      </c:pt>
                      <c:pt idx="44">
                        <c:v>2730</c:v>
                      </c:pt>
                      <c:pt idx="45">
                        <c:v>2811</c:v>
                      </c:pt>
                      <c:pt idx="46">
                        <c:v>2851</c:v>
                      </c:pt>
                      <c:pt idx="47">
                        <c:v>2873</c:v>
                      </c:pt>
                      <c:pt idx="48">
                        <c:v>2746</c:v>
                      </c:pt>
                      <c:pt idx="49">
                        <c:v>2804</c:v>
                      </c:pt>
                      <c:pt idx="50">
                        <c:v>2839</c:v>
                      </c:pt>
                      <c:pt idx="51">
                        <c:v>2869</c:v>
                      </c:pt>
                      <c:pt idx="52">
                        <c:v>2872</c:v>
                      </c:pt>
                      <c:pt idx="53">
                        <c:v>2896</c:v>
                      </c:pt>
                      <c:pt idx="54">
                        <c:v>2736</c:v>
                      </c:pt>
                      <c:pt idx="55">
                        <c:v>2718</c:v>
                      </c:pt>
                      <c:pt idx="56">
                        <c:v>2407</c:v>
                      </c:pt>
                      <c:pt idx="57">
                        <c:v>2446</c:v>
                      </c:pt>
                      <c:pt idx="58">
                        <c:v>2473</c:v>
                      </c:pt>
                      <c:pt idx="59">
                        <c:v>2477</c:v>
                      </c:pt>
                      <c:pt idx="60">
                        <c:v>2286</c:v>
                      </c:pt>
                      <c:pt idx="61">
                        <c:v>2342</c:v>
                      </c:pt>
                      <c:pt idx="62">
                        <c:v>2389</c:v>
                      </c:pt>
                      <c:pt idx="63">
                        <c:v>2431</c:v>
                      </c:pt>
                      <c:pt idx="64">
                        <c:v>2340</c:v>
                      </c:pt>
                      <c:pt idx="65">
                        <c:v>2370</c:v>
                      </c:pt>
                      <c:pt idx="66">
                        <c:v>2436</c:v>
                      </c:pt>
                      <c:pt idx="67">
                        <c:v>2456</c:v>
                      </c:pt>
                      <c:pt idx="68">
                        <c:v>2359</c:v>
                      </c:pt>
                      <c:pt idx="69">
                        <c:v>2372</c:v>
                      </c:pt>
                      <c:pt idx="70">
                        <c:v>2416</c:v>
                      </c:pt>
                      <c:pt idx="71">
                        <c:v>2436</c:v>
                      </c:pt>
                      <c:pt idx="72">
                        <c:v>2338</c:v>
                      </c:pt>
                      <c:pt idx="73">
                        <c:v>2372</c:v>
                      </c:pt>
                      <c:pt idx="74">
                        <c:v>2404</c:v>
                      </c:pt>
                      <c:pt idx="75">
                        <c:v>2411</c:v>
                      </c:pt>
                      <c:pt idx="76">
                        <c:v>2347</c:v>
                      </c:pt>
                      <c:pt idx="77">
                        <c:v>2394</c:v>
                      </c:pt>
                      <c:pt idx="78">
                        <c:v>2452</c:v>
                      </c:pt>
                      <c:pt idx="79">
                        <c:v>2417</c:v>
                      </c:pt>
                      <c:pt idx="80">
                        <c:v>2393</c:v>
                      </c:pt>
                      <c:pt idx="81">
                        <c:v>2459</c:v>
                      </c:pt>
                      <c:pt idx="82">
                        <c:v>2495</c:v>
                      </c:pt>
                      <c:pt idx="83">
                        <c:v>2509</c:v>
                      </c:pt>
                      <c:pt idx="84">
                        <c:v>2328</c:v>
                      </c:pt>
                      <c:pt idx="85">
                        <c:v>2389</c:v>
                      </c:pt>
                      <c:pt idx="86">
                        <c:v>2409</c:v>
                      </c:pt>
                      <c:pt idx="87">
                        <c:v>2435</c:v>
                      </c:pt>
                      <c:pt idx="88">
                        <c:v>2434</c:v>
                      </c:pt>
                      <c:pt idx="89">
                        <c:v>2472</c:v>
                      </c:pt>
                      <c:pt idx="90">
                        <c:v>2502</c:v>
                      </c:pt>
                      <c:pt idx="91">
                        <c:v>2515</c:v>
                      </c:pt>
                      <c:pt idx="92">
                        <c:v>2548</c:v>
                      </c:pt>
                      <c:pt idx="93">
                        <c:v>2571</c:v>
                      </c:pt>
                      <c:pt idx="94">
                        <c:v>2664</c:v>
                      </c:pt>
                      <c:pt idx="95">
                        <c:v>2685</c:v>
                      </c:pt>
                      <c:pt idx="96">
                        <c:v>2631</c:v>
                      </c:pt>
                      <c:pt idx="97">
                        <c:v>2405</c:v>
                      </c:pt>
                      <c:pt idx="98">
                        <c:v>2420</c:v>
                      </c:pt>
                      <c:pt idx="99">
                        <c:v>2395</c:v>
                      </c:pt>
                      <c:pt idx="100">
                        <c:v>2366</c:v>
                      </c:pt>
                      <c:pt idx="101">
                        <c:v>2333</c:v>
                      </c:pt>
                      <c:pt idx="102">
                        <c:v>2307</c:v>
                      </c:pt>
                      <c:pt idx="103">
                        <c:v>2304</c:v>
                      </c:pt>
                      <c:pt idx="104">
                        <c:v>2331</c:v>
                      </c:pt>
                      <c:pt idx="105">
                        <c:v>2303</c:v>
                      </c:pt>
                      <c:pt idx="106">
                        <c:v>2291</c:v>
                      </c:pt>
                      <c:pt idx="107">
                        <c:v>2280</c:v>
                      </c:pt>
                      <c:pt idx="108">
                        <c:v>2309</c:v>
                      </c:pt>
                      <c:pt idx="109">
                        <c:v>2275</c:v>
                      </c:pt>
                      <c:pt idx="110">
                        <c:v>2262</c:v>
                      </c:pt>
                      <c:pt idx="111">
                        <c:v>2265</c:v>
                      </c:pt>
                      <c:pt idx="112">
                        <c:v>2303</c:v>
                      </c:pt>
                      <c:pt idx="113">
                        <c:v>2303</c:v>
                      </c:pt>
                      <c:pt idx="114">
                        <c:v>2336</c:v>
                      </c:pt>
                      <c:pt idx="115">
                        <c:v>2317</c:v>
                      </c:pt>
                      <c:pt idx="116">
                        <c:v>2370</c:v>
                      </c:pt>
                      <c:pt idx="117">
                        <c:v>2405</c:v>
                      </c:pt>
                      <c:pt idx="118">
                        <c:v>2422</c:v>
                      </c:pt>
                      <c:pt idx="119">
                        <c:v>2432</c:v>
                      </c:pt>
                      <c:pt idx="120">
                        <c:v>2432</c:v>
                      </c:pt>
                      <c:pt idx="121">
                        <c:v>2423</c:v>
                      </c:pt>
                      <c:pt idx="122">
                        <c:v>2427</c:v>
                      </c:pt>
                      <c:pt idx="123">
                        <c:v>2927</c:v>
                      </c:pt>
                      <c:pt idx="124">
                        <c:v>2441</c:v>
                      </c:pt>
                      <c:pt idx="125">
                        <c:v>2478</c:v>
                      </c:pt>
                      <c:pt idx="126">
                        <c:v>2530</c:v>
                      </c:pt>
                      <c:pt idx="127">
                        <c:v>2606</c:v>
                      </c:pt>
                      <c:pt idx="128">
                        <c:v>2601</c:v>
                      </c:pt>
                      <c:pt idx="129">
                        <c:v>2448</c:v>
                      </c:pt>
                      <c:pt idx="130">
                        <c:v>2066</c:v>
                      </c:pt>
                    </c:numCache>
                  </c:numRef>
                </c:val>
                <c:smooth val="0"/>
                <c:extLst>
                  <c:ext xmlns:c16="http://schemas.microsoft.com/office/drawing/2014/chart" uri="{C3380CC4-5D6E-409C-BE32-E72D297353CC}">
                    <c16:uniqueId val="{00000004-6914-48D8-82E2-D703E4462DC0}"/>
                  </c:ext>
                </c:extLst>
              </c15:ser>
            </c15:filteredLineSeries>
          </c:ext>
        </c:extLst>
      </c:lineChart>
      <c:dateAx>
        <c:axId val="563300696"/>
        <c:scaling>
          <c:orientation val="minMax"/>
        </c:scaling>
        <c:delete val="0"/>
        <c:axPos val="b"/>
        <c:numFmt formatCode="yyyy\-mm\-dd"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3302856"/>
        <c:crosses val="autoZero"/>
        <c:auto val="1"/>
        <c:lblOffset val="100"/>
        <c:baseTimeUnit val="months"/>
      </c:dateAx>
      <c:valAx>
        <c:axId val="56330285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63300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PacMtn Employment Volume: 2019-2023</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'Employment for PacMtn, Four-Qua'!$A$73:$A$89</c:f>
              <c:strCache>
                <c:ptCount val="17"/>
                <c:pt idx="0">
                  <c:v>2019Q1</c:v>
                </c:pt>
                <c:pt idx="1">
                  <c:v>2019Q2</c:v>
                </c:pt>
                <c:pt idx="2">
                  <c:v>2019Q3</c:v>
                </c:pt>
                <c:pt idx="3">
                  <c:v>2019Q4</c:v>
                </c:pt>
                <c:pt idx="4">
                  <c:v>2020Q1</c:v>
                </c:pt>
                <c:pt idx="5">
                  <c:v>2020Q2</c:v>
                </c:pt>
                <c:pt idx="6">
                  <c:v>2020Q3</c:v>
                </c:pt>
                <c:pt idx="7">
                  <c:v>2020Q4</c:v>
                </c:pt>
                <c:pt idx="8">
                  <c:v>2021Q1</c:v>
                </c:pt>
                <c:pt idx="9">
                  <c:v>2021Q2</c:v>
                </c:pt>
                <c:pt idx="10">
                  <c:v>2021Q3</c:v>
                </c:pt>
                <c:pt idx="11">
                  <c:v>2021Q4</c:v>
                </c:pt>
                <c:pt idx="12">
                  <c:v>2022Q1</c:v>
                </c:pt>
                <c:pt idx="13">
                  <c:v>2022Q2</c:v>
                </c:pt>
                <c:pt idx="14">
                  <c:v>2022Q3</c:v>
                </c:pt>
                <c:pt idx="15">
                  <c:v>2022Q4</c:v>
                </c:pt>
                <c:pt idx="16">
                  <c:v>2023Q1</c:v>
                </c:pt>
              </c:strCache>
            </c:strRef>
          </c:cat>
          <c:val>
            <c:numRef>
              <c:f>'Employment for PacMtn, Four-Qua'!$B$73:$B$89</c:f>
              <c:numCache>
                <c:formatCode>#,###</c:formatCode>
                <c:ptCount val="17"/>
                <c:pt idx="0">
                  <c:v>200745.55605744899</c:v>
                </c:pt>
                <c:pt idx="1">
                  <c:v>201224.12848965</c:v>
                </c:pt>
                <c:pt idx="2">
                  <c:v>201706.386612918</c:v>
                </c:pt>
                <c:pt idx="3">
                  <c:v>202252.37314828101</c:v>
                </c:pt>
                <c:pt idx="4">
                  <c:v>202853.59619929901</c:v>
                </c:pt>
                <c:pt idx="5">
                  <c:v>197979.82404003799</c:v>
                </c:pt>
                <c:pt idx="6">
                  <c:v>195462.01898391699</c:v>
                </c:pt>
                <c:pt idx="7">
                  <c:v>193069.38624532401</c:v>
                </c:pt>
                <c:pt idx="8">
                  <c:v>190875.06772977801</c:v>
                </c:pt>
                <c:pt idx="9">
                  <c:v>194853.077971786</c:v>
                </c:pt>
                <c:pt idx="10">
                  <c:v>196988.984500461</c:v>
                </c:pt>
                <c:pt idx="11">
                  <c:v>199794.59434131699</c:v>
                </c:pt>
                <c:pt idx="12">
                  <c:v>202759.690974439</c:v>
                </c:pt>
                <c:pt idx="13">
                  <c:v>205107.78805203299</c:v>
                </c:pt>
                <c:pt idx="14">
                  <c:v>207057.577281017</c:v>
                </c:pt>
                <c:pt idx="15">
                  <c:v>208707.10937741899</c:v>
                </c:pt>
                <c:pt idx="16">
                  <c:v>210343.75949182801</c:v>
                </c:pt>
              </c:numCache>
            </c:numRef>
          </c:val>
          <c:smooth val="0"/>
          <c:extLst>
            <c:ext xmlns:c16="http://schemas.microsoft.com/office/drawing/2014/chart" uri="{C3380CC4-5D6E-409C-BE32-E72D297353CC}">
              <c16:uniqueId val="{00000000-CB07-4CB7-A6C9-8E8F5489A569}"/>
            </c:ext>
          </c:extLst>
        </c:ser>
        <c:dLbls>
          <c:showLegendKey val="0"/>
          <c:showVal val="0"/>
          <c:showCatName val="0"/>
          <c:showSerName val="0"/>
          <c:showPercent val="0"/>
          <c:showBubbleSize val="0"/>
        </c:dLbls>
        <c:smooth val="0"/>
        <c:axId val="611893248"/>
        <c:axId val="611882808"/>
      </c:lineChart>
      <c:catAx>
        <c:axId val="61189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1882808"/>
        <c:crosses val="autoZero"/>
        <c:auto val="1"/>
        <c:lblAlgn val="ctr"/>
        <c:lblOffset val="100"/>
        <c:noMultiLvlLbl val="0"/>
      </c:catAx>
      <c:valAx>
        <c:axId val="611882808"/>
        <c:scaling>
          <c:orientation val="minMax"/>
        </c:scaling>
        <c:delete val="0"/>
        <c:axPos val="l"/>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1893248"/>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r>
              <a:rPr lang="en-US" sz="1050"/>
              <a:t>Unemployment Rate, WA and PacMtn: 2019-2023</a:t>
            </a:r>
          </a:p>
        </c:rich>
      </c:tx>
      <c:overlay val="0"/>
      <c:spPr>
        <a:noFill/>
        <a:ln>
          <a:noFill/>
        </a:ln>
        <a:effectLst/>
      </c:spPr>
      <c:txPr>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'Seasonally Adjusted Unemploymen'!$B$2</c:f>
              <c:strCache>
                <c:ptCount val="1"/>
                <c:pt idx="0">
                  <c:v>Washington (3.6%)</c:v>
                </c:pt>
              </c:strCache>
            </c:strRef>
          </c:tx>
          <c:spPr>
            <a:ln w="28575" cap="rnd">
              <a:solidFill>
                <a:schemeClr val="accent1"/>
              </a:solidFill>
              <a:round/>
            </a:ln>
            <a:effectLst/>
          </c:spPr>
          <c:marker>
            <c:symbol val="none"/>
          </c:marker>
          <c:cat>
            <c:strRef>
              <c:f>'Seasonally Adjusted Unemploymen'!$A$352:$A$406</c:f>
              <c:strCache>
                <c:ptCount val="5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strCache>
            </c:strRef>
          </c:cat>
          <c:val>
            <c:numRef>
              <c:f>'Seasonally Adjusted Unemploymen'!$B$352:$B$406</c:f>
              <c:numCache>
                <c:formatCode>#0.0%</c:formatCode>
                <c:ptCount val="55"/>
                <c:pt idx="0">
                  <c:v>4.5062659309683797E-2</c:v>
                </c:pt>
                <c:pt idx="1">
                  <c:v>4.4622023656650203E-2</c:v>
                </c:pt>
                <c:pt idx="2">
                  <c:v>4.4146236132301099E-2</c:v>
                </c:pt>
                <c:pt idx="3">
                  <c:v>4.3756163984205697E-2</c:v>
                </c:pt>
                <c:pt idx="4">
                  <c:v>4.35690878371148E-2</c:v>
                </c:pt>
                <c:pt idx="5">
                  <c:v>4.3501332574102901E-2</c:v>
                </c:pt>
                <c:pt idx="6">
                  <c:v>4.3406127669461503E-2</c:v>
                </c:pt>
                <c:pt idx="7">
                  <c:v>4.3038744797599997E-2</c:v>
                </c:pt>
                <c:pt idx="8">
                  <c:v>4.1791527254998503E-2</c:v>
                </c:pt>
                <c:pt idx="9">
                  <c:v>3.9991159988834797E-2</c:v>
                </c:pt>
                <c:pt idx="10">
                  <c:v>3.8442317724857698E-2</c:v>
                </c:pt>
                <c:pt idx="11">
                  <c:v>3.7697968603188602E-2</c:v>
                </c:pt>
                <c:pt idx="12">
                  <c:v>3.7837495518811597E-2</c:v>
                </c:pt>
                <c:pt idx="13">
                  <c:v>3.8743379307040401E-2</c:v>
                </c:pt>
                <c:pt idx="14">
                  <c:v>4.0378794619628303E-2</c:v>
                </c:pt>
                <c:pt idx="15">
                  <c:v>0.16249502335323199</c:v>
                </c:pt>
                <c:pt idx="16">
                  <c:v>0.13918957633773499</c:v>
                </c:pt>
                <c:pt idx="17">
                  <c:v>0.114990775588379</c:v>
                </c:pt>
                <c:pt idx="18">
                  <c:v>0.106934464673201</c:v>
                </c:pt>
                <c:pt idx="19">
                  <c:v>8.6300855543878299E-2</c:v>
                </c:pt>
                <c:pt idx="20">
                  <c:v>8.1164625640958596E-2</c:v>
                </c:pt>
                <c:pt idx="21">
                  <c:v>7.0802755526577402E-2</c:v>
                </c:pt>
                <c:pt idx="22">
                  <c:v>6.5553012647848005E-2</c:v>
                </c:pt>
                <c:pt idx="23">
                  <c:v>6.6684838924356699E-2</c:v>
                </c:pt>
                <c:pt idx="24">
                  <c:v>6.2077328158963101E-2</c:v>
                </c:pt>
                <c:pt idx="25">
                  <c:v>5.8835634403331297E-2</c:v>
                </c:pt>
                <c:pt idx="26">
                  <c:v>5.7671424781763403E-2</c:v>
                </c:pt>
                <c:pt idx="27">
                  <c:v>5.5609988155997797E-2</c:v>
                </c:pt>
                <c:pt idx="28">
                  <c:v>5.5609318530466002E-2</c:v>
                </c:pt>
                <c:pt idx="29">
                  <c:v>5.5270221933354201E-2</c:v>
                </c:pt>
                <c:pt idx="30">
                  <c:v>5.4222083026786702E-2</c:v>
                </c:pt>
                <c:pt idx="31">
                  <c:v>5.2189841467662701E-2</c:v>
                </c:pt>
                <c:pt idx="32">
                  <c:v>4.9109335560297902E-2</c:v>
                </c:pt>
                <c:pt idx="33">
                  <c:v>4.5411163538180498E-2</c:v>
                </c:pt>
                <c:pt idx="34">
                  <c:v>4.1951321583672499E-2</c:v>
                </c:pt>
                <c:pt idx="35">
                  <c:v>3.9243686947466001E-2</c:v>
                </c:pt>
                <c:pt idx="36">
                  <c:v>3.7727661800416E-2</c:v>
                </c:pt>
                <c:pt idx="37">
                  <c:v>3.7279320022083999E-2</c:v>
                </c:pt>
                <c:pt idx="38">
                  <c:v>3.7751776370601203E-2</c:v>
                </c:pt>
                <c:pt idx="39">
                  <c:v>3.8797276891114597E-2</c:v>
                </c:pt>
                <c:pt idx="40">
                  <c:v>4.01783044775691E-2</c:v>
                </c:pt>
                <c:pt idx="41">
                  <c:v>4.1742153204000397E-2</c:v>
                </c:pt>
                <c:pt idx="42">
                  <c:v>4.33936008232024E-2</c:v>
                </c:pt>
                <c:pt idx="43">
                  <c:v>4.4834438144940598E-2</c:v>
                </c:pt>
                <c:pt idx="44">
                  <c:v>4.5796765067565401E-2</c:v>
                </c:pt>
                <c:pt idx="45">
                  <c:v>4.6081154098668801E-2</c:v>
                </c:pt>
                <c:pt idx="46">
                  <c:v>4.5587365406851897E-2</c:v>
                </c:pt>
                <c:pt idx="47">
                  <c:v>4.4364830639895103E-2</c:v>
                </c:pt>
                <c:pt idx="48">
                  <c:v>4.2560043332240102E-2</c:v>
                </c:pt>
                <c:pt idx="49">
                  <c:v>4.0427561656388597E-2</c:v>
                </c:pt>
                <c:pt idx="50">
                  <c:v>3.8489192337333403E-2</c:v>
                </c:pt>
                <c:pt idx="51">
                  <c:v>3.7028682861978697E-2</c:v>
                </c:pt>
                <c:pt idx="52">
                  <c:v>3.6135680544432398E-2</c:v>
                </c:pt>
                <c:pt idx="53">
                  <c:v>3.5658168759672003E-2</c:v>
                </c:pt>
                <c:pt idx="54">
                  <c:v>3.5523897137016099E-2</c:v>
                </c:pt>
              </c:numCache>
            </c:numRef>
          </c:val>
          <c:smooth val="0"/>
          <c:extLst>
            <c:ext xmlns:c16="http://schemas.microsoft.com/office/drawing/2014/chart" uri="{C3380CC4-5D6E-409C-BE32-E72D297353CC}">
              <c16:uniqueId val="{00000000-B6D9-4891-8ACE-05EBB8B35CBE}"/>
            </c:ext>
          </c:extLst>
        </c:ser>
        <c:ser>
          <c:idx val="1"/>
          <c:order val="1"/>
          <c:tx>
            <c:strRef>
              <c:f>'Seasonally Adjusted Unemploymen'!$C$2</c:f>
              <c:strCache>
                <c:ptCount val="1"/>
                <c:pt idx="0">
                  <c:v>PacMtn (3.7%)</c:v>
                </c:pt>
              </c:strCache>
            </c:strRef>
          </c:tx>
          <c:spPr>
            <a:ln w="28575" cap="rnd">
              <a:solidFill>
                <a:srgbClr val="92D050"/>
              </a:solidFill>
              <a:round/>
            </a:ln>
            <a:effectLst/>
          </c:spPr>
          <c:marker>
            <c:symbol val="none"/>
          </c:marker>
          <c:cat>
            <c:strRef>
              <c:f>'Seasonally Adjusted Unemploymen'!$A$352:$A$406</c:f>
              <c:strCache>
                <c:ptCount val="55"/>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strCache>
            </c:strRef>
          </c:cat>
          <c:val>
            <c:numRef>
              <c:f>'Seasonally Adjusted Unemploymen'!$C$352:$C$406</c:f>
              <c:numCache>
                <c:formatCode>#0.0%</c:formatCode>
                <c:ptCount val="55"/>
                <c:pt idx="0">
                  <c:v>5.7785751809556501E-2</c:v>
                </c:pt>
                <c:pt idx="1">
                  <c:v>5.78877044678918E-2</c:v>
                </c:pt>
                <c:pt idx="2">
                  <c:v>5.7873652854718897E-2</c:v>
                </c:pt>
                <c:pt idx="3">
                  <c:v>5.7839138046473997E-2</c:v>
                </c:pt>
                <c:pt idx="4">
                  <c:v>5.7839494256598602E-2</c:v>
                </c:pt>
                <c:pt idx="5">
                  <c:v>5.7854719988569503E-2</c:v>
                </c:pt>
                <c:pt idx="6">
                  <c:v>5.7700515370718797E-2</c:v>
                </c:pt>
                <c:pt idx="7">
                  <c:v>5.7214823595191297E-2</c:v>
                </c:pt>
                <c:pt idx="8">
                  <c:v>5.5889227007500202E-2</c:v>
                </c:pt>
                <c:pt idx="9">
                  <c:v>5.3720461804151999E-2</c:v>
                </c:pt>
                <c:pt idx="10">
                  <c:v>5.1481917944756199E-2</c:v>
                </c:pt>
                <c:pt idx="11">
                  <c:v>4.9837170109179499E-2</c:v>
                </c:pt>
                <c:pt idx="12">
                  <c:v>4.8989428121015102E-2</c:v>
                </c:pt>
                <c:pt idx="13">
                  <c:v>4.8813856710171799E-2</c:v>
                </c:pt>
                <c:pt idx="14">
                  <c:v>4.9268476571737503E-2</c:v>
                </c:pt>
                <c:pt idx="15">
                  <c:v>0.16935465200045099</c:v>
                </c:pt>
                <c:pt idx="16">
                  <c:v>0.149530731209642</c:v>
                </c:pt>
                <c:pt idx="17">
                  <c:v>0.114606652722366</c:v>
                </c:pt>
                <c:pt idx="18">
                  <c:v>0.10891844264525299</c:v>
                </c:pt>
                <c:pt idx="19">
                  <c:v>8.7918408035772694E-2</c:v>
                </c:pt>
                <c:pt idx="20">
                  <c:v>8.4507719745920598E-2</c:v>
                </c:pt>
                <c:pt idx="21">
                  <c:v>7.2765820498478101E-2</c:v>
                </c:pt>
                <c:pt idx="22">
                  <c:v>7.3285116843594802E-2</c:v>
                </c:pt>
                <c:pt idx="23">
                  <c:v>7.40869079200666E-2</c:v>
                </c:pt>
                <c:pt idx="24">
                  <c:v>6.7848659446875806E-2</c:v>
                </c:pt>
                <c:pt idx="25">
                  <c:v>6.6994486178359403E-2</c:v>
                </c:pt>
                <c:pt idx="26">
                  <c:v>6.6521676982817995E-2</c:v>
                </c:pt>
                <c:pt idx="27">
                  <c:v>6.2753214341641494E-2</c:v>
                </c:pt>
                <c:pt idx="28">
                  <c:v>6.2999573997424493E-2</c:v>
                </c:pt>
                <c:pt idx="29">
                  <c:v>6.2980899930358103E-2</c:v>
                </c:pt>
                <c:pt idx="30">
                  <c:v>6.2317298353502901E-2</c:v>
                </c:pt>
                <c:pt idx="31">
                  <c:v>6.0681702522980101E-2</c:v>
                </c:pt>
                <c:pt idx="32">
                  <c:v>5.7889725219874497E-2</c:v>
                </c:pt>
                <c:pt idx="33">
                  <c:v>5.4370735702574099E-2</c:v>
                </c:pt>
                <c:pt idx="34">
                  <c:v>5.10454801372228E-2</c:v>
                </c:pt>
                <c:pt idx="35">
                  <c:v>4.86209166189248E-2</c:v>
                </c:pt>
                <c:pt idx="36">
                  <c:v>4.7638049568622401E-2</c:v>
                </c:pt>
                <c:pt idx="37">
                  <c:v>4.7859864440341501E-2</c:v>
                </c:pt>
                <c:pt idx="38">
                  <c:v>4.8923449430203603E-2</c:v>
                </c:pt>
                <c:pt idx="39">
                  <c:v>5.0312745166510797E-2</c:v>
                </c:pt>
                <c:pt idx="40">
                  <c:v>5.1696490426100403E-2</c:v>
                </c:pt>
                <c:pt idx="41">
                  <c:v>5.3095789260974302E-2</c:v>
                </c:pt>
                <c:pt idx="42">
                  <c:v>5.4616053331995103E-2</c:v>
                </c:pt>
                <c:pt idx="43">
                  <c:v>5.60683861831641E-2</c:v>
                </c:pt>
                <c:pt idx="44">
                  <c:v>5.7288954891297698E-2</c:v>
                </c:pt>
                <c:pt idx="45">
                  <c:v>5.8180946909310798E-2</c:v>
                </c:pt>
                <c:pt idx="46">
                  <c:v>5.8492553490652202E-2</c:v>
                </c:pt>
                <c:pt idx="47">
                  <c:v>5.7915519094377498E-2</c:v>
                </c:pt>
                <c:pt idx="48">
                  <c:v>5.6021362838478701E-2</c:v>
                </c:pt>
                <c:pt idx="49">
                  <c:v>5.2586581384089802E-2</c:v>
                </c:pt>
                <c:pt idx="50">
                  <c:v>4.8407256797306598E-2</c:v>
                </c:pt>
                <c:pt idx="51">
                  <c:v>4.4376792435494798E-2</c:v>
                </c:pt>
                <c:pt idx="52">
                  <c:v>4.1096541013012799E-2</c:v>
                </c:pt>
                <c:pt idx="53">
                  <c:v>3.85940552402134E-2</c:v>
                </c:pt>
                <c:pt idx="54">
                  <c:v>3.6787385048046302E-2</c:v>
                </c:pt>
              </c:numCache>
            </c:numRef>
          </c:val>
          <c:smooth val="0"/>
          <c:extLst>
            <c:ext xmlns:c16="http://schemas.microsoft.com/office/drawing/2014/chart" uri="{C3380CC4-5D6E-409C-BE32-E72D297353CC}">
              <c16:uniqueId val="{00000001-B6D9-4891-8ACE-05EBB8B35CBE}"/>
            </c:ext>
          </c:extLst>
        </c:ser>
        <c:dLbls>
          <c:showLegendKey val="0"/>
          <c:showVal val="0"/>
          <c:showCatName val="0"/>
          <c:showSerName val="0"/>
          <c:showPercent val="0"/>
          <c:showBubbleSize val="0"/>
        </c:dLbls>
        <c:smooth val="0"/>
        <c:axId val="604458536"/>
        <c:axId val="604456736"/>
      </c:lineChart>
      <c:catAx>
        <c:axId val="604458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4456736"/>
        <c:crosses val="autoZero"/>
        <c:auto val="1"/>
        <c:lblAlgn val="ctr"/>
        <c:lblOffset val="100"/>
        <c:noMultiLvlLbl val="0"/>
      </c:catAx>
      <c:valAx>
        <c:axId val="60445673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4458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 Change in Av Annual Wage, WA and PacMtn: 2019-2023</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'Average Annual Wages for Washin'!$B$3</c:f>
              <c:strCache>
                <c:ptCount val="1"/>
                <c:pt idx="0">
                  <c:v>Washington (1.6%)</c:v>
                </c:pt>
              </c:strCache>
            </c:strRef>
          </c:tx>
          <c:spPr>
            <a:ln w="28575" cap="rnd">
              <a:solidFill>
                <a:schemeClr val="accent1"/>
              </a:solidFill>
              <a:round/>
            </a:ln>
            <a:effectLst/>
          </c:spPr>
          <c:marker>
            <c:symbol val="none"/>
          </c:marker>
          <c:cat>
            <c:strRef>
              <c:f>'Average Annual Wages for Washin'!$A$133:$A$149</c:f>
              <c:strCache>
                <c:ptCount val="17"/>
                <c:pt idx="0">
                  <c:v>2019Q1</c:v>
                </c:pt>
                <c:pt idx="1">
                  <c:v>2019Q2</c:v>
                </c:pt>
                <c:pt idx="2">
                  <c:v>2019Q3</c:v>
                </c:pt>
                <c:pt idx="3">
                  <c:v>2019Q4</c:v>
                </c:pt>
                <c:pt idx="4">
                  <c:v>2020Q1</c:v>
                </c:pt>
                <c:pt idx="5">
                  <c:v>2020Q2</c:v>
                </c:pt>
                <c:pt idx="6">
                  <c:v>2020Q3</c:v>
                </c:pt>
                <c:pt idx="7">
                  <c:v>2020Q4</c:v>
                </c:pt>
                <c:pt idx="8">
                  <c:v>2021Q1</c:v>
                </c:pt>
                <c:pt idx="9">
                  <c:v>2021Q2</c:v>
                </c:pt>
                <c:pt idx="10">
                  <c:v>2021Q3</c:v>
                </c:pt>
                <c:pt idx="11">
                  <c:v>2021Q4</c:v>
                </c:pt>
                <c:pt idx="12">
                  <c:v>2022Q1</c:v>
                </c:pt>
                <c:pt idx="13">
                  <c:v>2022Q2</c:v>
                </c:pt>
                <c:pt idx="14">
                  <c:v>2022Q3</c:v>
                </c:pt>
                <c:pt idx="15">
                  <c:v>2022Q4</c:v>
                </c:pt>
                <c:pt idx="16">
                  <c:v>2023Q1</c:v>
                </c:pt>
              </c:strCache>
            </c:strRef>
          </c:cat>
          <c:val>
            <c:numRef>
              <c:f>'Average Annual Wages for Washin'!$B$133:$B$149</c:f>
              <c:numCache>
                <c:formatCode>#0.0%</c:formatCode>
                <c:ptCount val="17"/>
                <c:pt idx="0">
                  <c:v>5.71307468750233E-2</c:v>
                </c:pt>
                <c:pt idx="1">
                  <c:v>5.5854262928005403E-2</c:v>
                </c:pt>
                <c:pt idx="2">
                  <c:v>5.1611787429894897E-2</c:v>
                </c:pt>
                <c:pt idx="3">
                  <c:v>5.34503836786593E-2</c:v>
                </c:pt>
                <c:pt idx="4">
                  <c:v>5.0608246337012802E-2</c:v>
                </c:pt>
                <c:pt idx="5">
                  <c:v>6.0913007317056102E-2</c:v>
                </c:pt>
                <c:pt idx="6">
                  <c:v>7.5709520030498897E-2</c:v>
                </c:pt>
                <c:pt idx="7">
                  <c:v>9.8371654559568797E-2</c:v>
                </c:pt>
                <c:pt idx="8">
                  <c:v>0.11176246709601</c:v>
                </c:pt>
                <c:pt idx="9">
                  <c:v>0.105895413616981</c:v>
                </c:pt>
                <c:pt idx="10">
                  <c:v>9.5466237045937596E-2</c:v>
                </c:pt>
                <c:pt idx="11">
                  <c:v>7.2717941422607804E-2</c:v>
                </c:pt>
                <c:pt idx="12">
                  <c:v>6.0119584608899101E-2</c:v>
                </c:pt>
                <c:pt idx="13">
                  <c:v>4.5241013734892199E-2</c:v>
                </c:pt>
                <c:pt idx="14">
                  <c:v>4.3064521076188599E-2</c:v>
                </c:pt>
                <c:pt idx="15">
                  <c:v>2.0033665241419901E-2</c:v>
                </c:pt>
                <c:pt idx="16">
                  <c:v>1.6334255887803701E-2</c:v>
                </c:pt>
              </c:numCache>
            </c:numRef>
          </c:val>
          <c:smooth val="0"/>
          <c:extLst>
            <c:ext xmlns:c16="http://schemas.microsoft.com/office/drawing/2014/chart" uri="{C3380CC4-5D6E-409C-BE32-E72D297353CC}">
              <c16:uniqueId val="{00000000-CA56-4862-8C5F-7FB8FB42179A}"/>
            </c:ext>
          </c:extLst>
        </c:ser>
        <c:ser>
          <c:idx val="1"/>
          <c:order val="1"/>
          <c:tx>
            <c:strRef>
              <c:f>'Average Annual Wages for Washin'!$C$3</c:f>
              <c:strCache>
                <c:ptCount val="1"/>
                <c:pt idx="0">
                  <c:v>PacMtn (5.5%)</c:v>
                </c:pt>
              </c:strCache>
            </c:strRef>
          </c:tx>
          <c:spPr>
            <a:ln w="28575" cap="rnd">
              <a:solidFill>
                <a:srgbClr val="92D050"/>
              </a:solidFill>
              <a:round/>
            </a:ln>
            <a:effectLst/>
          </c:spPr>
          <c:marker>
            <c:symbol val="none"/>
          </c:marker>
          <c:cat>
            <c:strRef>
              <c:f>'Average Annual Wages for Washin'!$A$133:$A$149</c:f>
              <c:strCache>
                <c:ptCount val="17"/>
                <c:pt idx="0">
                  <c:v>2019Q1</c:v>
                </c:pt>
                <c:pt idx="1">
                  <c:v>2019Q2</c:v>
                </c:pt>
                <c:pt idx="2">
                  <c:v>2019Q3</c:v>
                </c:pt>
                <c:pt idx="3">
                  <c:v>2019Q4</c:v>
                </c:pt>
                <c:pt idx="4">
                  <c:v>2020Q1</c:v>
                </c:pt>
                <c:pt idx="5">
                  <c:v>2020Q2</c:v>
                </c:pt>
                <c:pt idx="6">
                  <c:v>2020Q3</c:v>
                </c:pt>
                <c:pt idx="7">
                  <c:v>2020Q4</c:v>
                </c:pt>
                <c:pt idx="8">
                  <c:v>2021Q1</c:v>
                </c:pt>
                <c:pt idx="9">
                  <c:v>2021Q2</c:v>
                </c:pt>
                <c:pt idx="10">
                  <c:v>2021Q3</c:v>
                </c:pt>
                <c:pt idx="11">
                  <c:v>2021Q4</c:v>
                </c:pt>
                <c:pt idx="12">
                  <c:v>2022Q1</c:v>
                </c:pt>
                <c:pt idx="13">
                  <c:v>2022Q2</c:v>
                </c:pt>
                <c:pt idx="14">
                  <c:v>2022Q3</c:v>
                </c:pt>
                <c:pt idx="15">
                  <c:v>2022Q4</c:v>
                </c:pt>
                <c:pt idx="16">
                  <c:v>2023Q1</c:v>
                </c:pt>
              </c:strCache>
            </c:strRef>
          </c:cat>
          <c:val>
            <c:numRef>
              <c:f>'Average Annual Wages for Washin'!$C$133:$C$149</c:f>
              <c:numCache>
                <c:formatCode>#0.0%</c:formatCode>
                <c:ptCount val="17"/>
                <c:pt idx="0">
                  <c:v>5.1212021627453398E-2</c:v>
                </c:pt>
                <c:pt idx="1">
                  <c:v>4.8499394487483E-2</c:v>
                </c:pt>
                <c:pt idx="2">
                  <c:v>4.9854742962958602E-2</c:v>
                </c:pt>
                <c:pt idx="3">
                  <c:v>4.9562048475269703E-2</c:v>
                </c:pt>
                <c:pt idx="4">
                  <c:v>4.6214146410939301E-2</c:v>
                </c:pt>
                <c:pt idx="5">
                  <c:v>5.3413181250003397E-2</c:v>
                </c:pt>
                <c:pt idx="6">
                  <c:v>5.4552797278467603E-2</c:v>
                </c:pt>
                <c:pt idx="7">
                  <c:v>6.8232101066672393E-2</c:v>
                </c:pt>
                <c:pt idx="8">
                  <c:v>7.8001685453062103E-2</c:v>
                </c:pt>
                <c:pt idx="9">
                  <c:v>7.3149395990224103E-2</c:v>
                </c:pt>
                <c:pt idx="10">
                  <c:v>7.4065704300290094E-2</c:v>
                </c:pt>
                <c:pt idx="11">
                  <c:v>5.8837060969915603E-2</c:v>
                </c:pt>
                <c:pt idx="12">
                  <c:v>5.2373475577816499E-2</c:v>
                </c:pt>
                <c:pt idx="13">
                  <c:v>5.1593577449571902E-2</c:v>
                </c:pt>
                <c:pt idx="14">
                  <c:v>5.8406720321815001E-2</c:v>
                </c:pt>
                <c:pt idx="15">
                  <c:v>5.3183557143636102E-2</c:v>
                </c:pt>
                <c:pt idx="16">
                  <c:v>5.51286821876786E-2</c:v>
                </c:pt>
              </c:numCache>
            </c:numRef>
          </c:val>
          <c:smooth val="0"/>
          <c:extLst>
            <c:ext xmlns:c16="http://schemas.microsoft.com/office/drawing/2014/chart" uri="{C3380CC4-5D6E-409C-BE32-E72D297353CC}">
              <c16:uniqueId val="{00000001-CA56-4862-8C5F-7FB8FB42179A}"/>
            </c:ext>
          </c:extLst>
        </c:ser>
        <c:dLbls>
          <c:showLegendKey val="0"/>
          <c:showVal val="0"/>
          <c:showCatName val="0"/>
          <c:showSerName val="0"/>
          <c:showPercent val="0"/>
          <c:showBubbleSize val="0"/>
        </c:dLbls>
        <c:smooth val="0"/>
        <c:axId val="582371824"/>
        <c:axId val="582373624"/>
      </c:lineChart>
      <c:catAx>
        <c:axId val="58237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2373624"/>
        <c:crosses val="autoZero"/>
        <c:auto val="1"/>
        <c:lblAlgn val="ctr"/>
        <c:lblOffset val="100"/>
        <c:noMultiLvlLbl val="0"/>
      </c:catAx>
      <c:valAx>
        <c:axId val="58237362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2371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a:t>PacMtn Shift Share - Total Employment Change</a:t>
            </a:r>
            <a:r>
              <a:rPr lang="en-US" baseline="0" dirty="0"/>
              <a:t> by Driving Force</a:t>
            </a:r>
            <a:r>
              <a:rPr lang="en-US" dirty="0"/>
              <a:t>: 2018-2023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 1'!$D$1:$F$1</c:f>
              <c:strCache>
                <c:ptCount val="3"/>
                <c:pt idx="0">
                  <c:v>National Growth</c:v>
                </c:pt>
                <c:pt idx="1">
                  <c:v>Industry Mix Share</c:v>
                </c:pt>
                <c:pt idx="2">
                  <c:v>Local Competitiveness</c:v>
                </c:pt>
              </c:strCache>
            </c:strRef>
          </c:cat>
          <c:val>
            <c:numRef>
              <c:f>'Sheet 1'!$D$23:$F$23</c:f>
              <c:numCache>
                <c:formatCode>#,##0</c:formatCode>
                <c:ptCount val="3"/>
                <c:pt idx="0">
                  <c:v>8048.7287446266</c:v>
                </c:pt>
                <c:pt idx="1">
                  <c:v>-719.47786207237596</c:v>
                </c:pt>
                <c:pt idx="2">
                  <c:v>6580.5246262754499</c:v>
                </c:pt>
              </c:numCache>
            </c:numRef>
          </c:val>
          <c:extLst>
            <c:ext xmlns:c16="http://schemas.microsoft.com/office/drawing/2014/chart" uri="{C3380CC4-5D6E-409C-BE32-E72D297353CC}">
              <c16:uniqueId val="{00000000-2C4D-4D2A-8DD6-50277BED87DC}"/>
            </c:ext>
          </c:extLst>
        </c:ser>
        <c:dLbls>
          <c:showLegendKey val="0"/>
          <c:showVal val="0"/>
          <c:showCatName val="0"/>
          <c:showSerName val="0"/>
          <c:showPercent val="0"/>
          <c:showBubbleSize val="0"/>
        </c:dLbls>
        <c:gapWidth val="219"/>
        <c:overlap val="-27"/>
        <c:axId val="592106400"/>
        <c:axId val="592105680"/>
      </c:barChart>
      <c:catAx>
        <c:axId val="592106400"/>
        <c:scaling>
          <c:orientation val="minMax"/>
        </c:scaling>
        <c:delete val="0"/>
        <c:axPos val="b"/>
        <c:numFmt formatCode="General" sourceLinked="1"/>
        <c:majorTickMark val="none"/>
        <c:minorTickMark val="none"/>
        <c:tickLblPos val="nextTo"/>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92105680"/>
        <c:crosses val="autoZero"/>
        <c:auto val="1"/>
        <c:lblAlgn val="ctr"/>
        <c:lblOffset val="100"/>
        <c:noMultiLvlLbl val="0"/>
      </c:catAx>
      <c:valAx>
        <c:axId val="59210568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9210640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PacMtn Employment Change by Shift Share Component: 2018-2023</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1"/>
          <c:order val="1"/>
          <c:tx>
            <c:strRef>
              <c:f>'Sheet 1'!$D$1</c:f>
              <c:strCache>
                <c:ptCount val="1"/>
                <c:pt idx="0">
                  <c:v>National Growth</c:v>
                </c:pt>
              </c:strCache>
            </c:strRef>
          </c:tx>
          <c:spPr>
            <a:solidFill>
              <a:schemeClr val="accent2"/>
            </a:solidFill>
            <a:ln>
              <a:noFill/>
            </a:ln>
            <a:effectLst/>
          </c:spPr>
          <c:invertIfNegative val="0"/>
          <c:cat>
            <c:strRef>
              <c:f>'Sheet 1'!$B$2:$B$21</c:f>
              <c:strCache>
                <c:ptCount val="20"/>
                <c:pt idx="0">
                  <c:v>Agriculture, Forestry, Fishing and Hunting</c:v>
                </c:pt>
                <c:pt idx="1">
                  <c:v>Mining, Quarrying, and Oil and Gas Extraction</c:v>
                </c:pt>
                <c:pt idx="2">
                  <c:v>Utilities</c:v>
                </c:pt>
                <c:pt idx="3">
                  <c:v>Construction</c:v>
                </c:pt>
                <c:pt idx="4">
                  <c:v>Manufacturing</c:v>
                </c:pt>
                <c:pt idx="5">
                  <c:v>Wholesale Trade</c:v>
                </c:pt>
                <c:pt idx="6">
                  <c:v>Retail Trade</c:v>
                </c:pt>
                <c:pt idx="7">
                  <c:v>Transportation and Warehousing</c:v>
                </c:pt>
                <c:pt idx="8">
                  <c:v>Information</c:v>
                </c:pt>
                <c:pt idx="9">
                  <c:v>Finance and Insurance</c:v>
                </c:pt>
                <c:pt idx="10">
                  <c:v>Real Estate and Rental and Leasing</c:v>
                </c:pt>
                <c:pt idx="11">
                  <c:v>Professional, Scientific, and Technical Services</c:v>
                </c:pt>
                <c:pt idx="12">
                  <c:v>Management of Companies and Enterprises</c:v>
                </c:pt>
                <c:pt idx="13">
                  <c:v>Administrative and Support and Waste Management and Remediation Services</c:v>
                </c:pt>
                <c:pt idx="14">
                  <c:v>Educational Services</c:v>
                </c:pt>
                <c:pt idx="15">
                  <c:v>Health Care and Social Assistance</c:v>
                </c:pt>
                <c:pt idx="16">
                  <c:v>Arts, Entertainment, and Recreation</c:v>
                </c:pt>
                <c:pt idx="17">
                  <c:v>Accommodation and Food Services</c:v>
                </c:pt>
                <c:pt idx="18">
                  <c:v>Other Services (except Public Administration)</c:v>
                </c:pt>
                <c:pt idx="19">
                  <c:v>Public Administration</c:v>
                </c:pt>
              </c:strCache>
            </c:strRef>
          </c:cat>
          <c:val>
            <c:numRef>
              <c:f>'Sheet 1'!$D$2:$D$21</c:f>
              <c:numCache>
                <c:formatCode>#,##0</c:formatCode>
                <c:ptCount val="20"/>
                <c:pt idx="0">
                  <c:v>305.636419805201</c:v>
                </c:pt>
                <c:pt idx="1">
                  <c:v>10.5664471251861</c:v>
                </c:pt>
                <c:pt idx="2">
                  <c:v>51.443121689094198</c:v>
                </c:pt>
                <c:pt idx="3">
                  <c:v>387.60824950782001</c:v>
                </c:pt>
                <c:pt idx="4">
                  <c:v>467.32711951232301</c:v>
                </c:pt>
                <c:pt idx="5">
                  <c:v>184.967515140573</c:v>
                </c:pt>
                <c:pt idx="6">
                  <c:v>940.43023808486703</c:v>
                </c:pt>
                <c:pt idx="7">
                  <c:v>255.11676220394401</c:v>
                </c:pt>
                <c:pt idx="8">
                  <c:v>96.1148215622934</c:v>
                </c:pt>
                <c:pt idx="9">
                  <c:v>155.99113006156</c:v>
                </c:pt>
                <c:pt idx="10">
                  <c:v>105.714339389833</c:v>
                </c:pt>
                <c:pt idx="11">
                  <c:v>291.06345322983998</c:v>
                </c:pt>
                <c:pt idx="12">
                  <c:v>39.706249646109697</c:v>
                </c:pt>
                <c:pt idx="13">
                  <c:v>406.98607203344199</c:v>
                </c:pt>
                <c:pt idx="14">
                  <c:v>722.95651618882505</c:v>
                </c:pt>
                <c:pt idx="15">
                  <c:v>1111.97358679019</c:v>
                </c:pt>
                <c:pt idx="16">
                  <c:v>238.30730810287599</c:v>
                </c:pt>
                <c:pt idx="17">
                  <c:v>681.33523365098199</c:v>
                </c:pt>
                <c:pt idx="18">
                  <c:v>328.739524541359</c:v>
                </c:pt>
                <c:pt idx="19">
                  <c:v>1266.6960063701199</c:v>
                </c:pt>
              </c:numCache>
            </c:numRef>
          </c:val>
          <c:extLst>
            <c:ext xmlns:c16="http://schemas.microsoft.com/office/drawing/2014/chart" uri="{C3380CC4-5D6E-409C-BE32-E72D297353CC}">
              <c16:uniqueId val="{00000000-13D1-4B2D-836C-30B3CEAAEAE8}"/>
            </c:ext>
          </c:extLst>
        </c:ser>
        <c:ser>
          <c:idx val="2"/>
          <c:order val="2"/>
          <c:tx>
            <c:strRef>
              <c:f>'Sheet 1'!$E$1</c:f>
              <c:strCache>
                <c:ptCount val="1"/>
                <c:pt idx="0">
                  <c:v>Industry Mix Share</c:v>
                </c:pt>
              </c:strCache>
            </c:strRef>
          </c:tx>
          <c:spPr>
            <a:solidFill>
              <a:schemeClr val="accent3"/>
            </a:solidFill>
            <a:ln>
              <a:noFill/>
            </a:ln>
            <a:effectLst/>
          </c:spPr>
          <c:invertIfNegative val="0"/>
          <c:cat>
            <c:strRef>
              <c:f>'Sheet 1'!$B$2:$B$21</c:f>
              <c:strCache>
                <c:ptCount val="20"/>
                <c:pt idx="0">
                  <c:v>Agriculture, Forestry, Fishing and Hunting</c:v>
                </c:pt>
                <c:pt idx="1">
                  <c:v>Mining, Quarrying, and Oil and Gas Extraction</c:v>
                </c:pt>
                <c:pt idx="2">
                  <c:v>Utilities</c:v>
                </c:pt>
                <c:pt idx="3">
                  <c:v>Construction</c:v>
                </c:pt>
                <c:pt idx="4">
                  <c:v>Manufacturing</c:v>
                </c:pt>
                <c:pt idx="5">
                  <c:v>Wholesale Trade</c:v>
                </c:pt>
                <c:pt idx="6">
                  <c:v>Retail Trade</c:v>
                </c:pt>
                <c:pt idx="7">
                  <c:v>Transportation and Warehousing</c:v>
                </c:pt>
                <c:pt idx="8">
                  <c:v>Information</c:v>
                </c:pt>
                <c:pt idx="9">
                  <c:v>Finance and Insurance</c:v>
                </c:pt>
                <c:pt idx="10">
                  <c:v>Real Estate and Rental and Leasing</c:v>
                </c:pt>
                <c:pt idx="11">
                  <c:v>Professional, Scientific, and Technical Services</c:v>
                </c:pt>
                <c:pt idx="12">
                  <c:v>Management of Companies and Enterprises</c:v>
                </c:pt>
                <c:pt idx="13">
                  <c:v>Administrative and Support and Waste Management and Remediation Services</c:v>
                </c:pt>
                <c:pt idx="14">
                  <c:v>Educational Services</c:v>
                </c:pt>
                <c:pt idx="15">
                  <c:v>Health Care and Social Assistance</c:v>
                </c:pt>
                <c:pt idx="16">
                  <c:v>Arts, Entertainment, and Recreation</c:v>
                </c:pt>
                <c:pt idx="17">
                  <c:v>Accommodation and Food Services</c:v>
                </c:pt>
                <c:pt idx="18">
                  <c:v>Other Services (except Public Administration)</c:v>
                </c:pt>
                <c:pt idx="19">
                  <c:v>Public Administration</c:v>
                </c:pt>
              </c:strCache>
            </c:strRef>
          </c:cat>
          <c:val>
            <c:numRef>
              <c:f>'Sheet 1'!$E$2:$E$21</c:f>
              <c:numCache>
                <c:formatCode>#,##0</c:formatCode>
                <c:ptCount val="20"/>
                <c:pt idx="0">
                  <c:v>911.91220611456595</c:v>
                </c:pt>
                <c:pt idx="1">
                  <c:v>-9.8573648859374501</c:v>
                </c:pt>
                <c:pt idx="2">
                  <c:v>-58.778991561601302</c:v>
                </c:pt>
                <c:pt idx="3">
                  <c:v>848.77134188927698</c:v>
                </c:pt>
                <c:pt idx="4">
                  <c:v>-158.999034338814</c:v>
                </c:pt>
                <c:pt idx="5">
                  <c:v>-181.055474156592</c:v>
                </c:pt>
                <c:pt idx="6">
                  <c:v>-1050.9575745464399</c:v>
                </c:pt>
                <c:pt idx="7">
                  <c:v>667.65989084909495</c:v>
                </c:pt>
                <c:pt idx="8">
                  <c:v>-93.364925628242403</c:v>
                </c:pt>
                <c:pt idx="9">
                  <c:v>26.130214652045002</c:v>
                </c:pt>
                <c:pt idx="10">
                  <c:v>132.380554624317</c:v>
                </c:pt>
                <c:pt idx="11">
                  <c:v>848.20395671524295</c:v>
                </c:pt>
                <c:pt idx="12">
                  <c:v>58.728669434943001</c:v>
                </c:pt>
                <c:pt idx="13">
                  <c:v>104.232006154206</c:v>
                </c:pt>
                <c:pt idx="14">
                  <c:v>-666.578257429578</c:v>
                </c:pt>
                <c:pt idx="15">
                  <c:v>645.41018284229801</c:v>
                </c:pt>
                <c:pt idx="16">
                  <c:v>-855.64132432069698</c:v>
                </c:pt>
                <c:pt idx="17">
                  <c:v>-617.21621111913396</c:v>
                </c:pt>
                <c:pt idx="18">
                  <c:v>-226.696391111053</c:v>
                </c:pt>
                <c:pt idx="19">
                  <c:v>-1044.2319587233201</c:v>
                </c:pt>
              </c:numCache>
            </c:numRef>
          </c:val>
          <c:extLst>
            <c:ext xmlns:c16="http://schemas.microsoft.com/office/drawing/2014/chart" uri="{C3380CC4-5D6E-409C-BE32-E72D297353CC}">
              <c16:uniqueId val="{00000001-13D1-4B2D-836C-30B3CEAAEAE8}"/>
            </c:ext>
          </c:extLst>
        </c:ser>
        <c:ser>
          <c:idx val="3"/>
          <c:order val="3"/>
          <c:tx>
            <c:strRef>
              <c:f>'Sheet 1'!$F$1</c:f>
              <c:strCache>
                <c:ptCount val="1"/>
                <c:pt idx="0">
                  <c:v>Local Competitiveness</c:v>
                </c:pt>
              </c:strCache>
            </c:strRef>
          </c:tx>
          <c:spPr>
            <a:solidFill>
              <a:srgbClr val="92D050"/>
            </a:solidFill>
            <a:ln>
              <a:noFill/>
            </a:ln>
            <a:effectLst/>
          </c:spPr>
          <c:invertIfNegative val="0"/>
          <c:cat>
            <c:strRef>
              <c:f>'Sheet 1'!$B$2:$B$21</c:f>
              <c:strCache>
                <c:ptCount val="20"/>
                <c:pt idx="0">
                  <c:v>Agriculture, Forestry, Fishing and Hunting</c:v>
                </c:pt>
                <c:pt idx="1">
                  <c:v>Mining, Quarrying, and Oil and Gas Extraction</c:v>
                </c:pt>
                <c:pt idx="2">
                  <c:v>Utilities</c:v>
                </c:pt>
                <c:pt idx="3">
                  <c:v>Construction</c:v>
                </c:pt>
                <c:pt idx="4">
                  <c:v>Manufacturing</c:v>
                </c:pt>
                <c:pt idx="5">
                  <c:v>Wholesale Trade</c:v>
                </c:pt>
                <c:pt idx="6">
                  <c:v>Retail Trade</c:v>
                </c:pt>
                <c:pt idx="7">
                  <c:v>Transportation and Warehousing</c:v>
                </c:pt>
                <c:pt idx="8">
                  <c:v>Information</c:v>
                </c:pt>
                <c:pt idx="9">
                  <c:v>Finance and Insurance</c:v>
                </c:pt>
                <c:pt idx="10">
                  <c:v>Real Estate and Rental and Leasing</c:v>
                </c:pt>
                <c:pt idx="11">
                  <c:v>Professional, Scientific, and Technical Services</c:v>
                </c:pt>
                <c:pt idx="12">
                  <c:v>Management of Companies and Enterprises</c:v>
                </c:pt>
                <c:pt idx="13">
                  <c:v>Administrative and Support and Waste Management and Remediation Services</c:v>
                </c:pt>
                <c:pt idx="14">
                  <c:v>Educational Services</c:v>
                </c:pt>
                <c:pt idx="15">
                  <c:v>Health Care and Social Assistance</c:v>
                </c:pt>
                <c:pt idx="16">
                  <c:v>Arts, Entertainment, and Recreation</c:v>
                </c:pt>
                <c:pt idx="17">
                  <c:v>Accommodation and Food Services</c:v>
                </c:pt>
                <c:pt idx="18">
                  <c:v>Other Services (except Public Administration)</c:v>
                </c:pt>
                <c:pt idx="19">
                  <c:v>Public Administration</c:v>
                </c:pt>
              </c:strCache>
            </c:strRef>
          </c:cat>
          <c:val>
            <c:numRef>
              <c:f>'Sheet 1'!$F$2:$F$21</c:f>
              <c:numCache>
                <c:formatCode>#,##0</c:formatCode>
                <c:ptCount val="20"/>
                <c:pt idx="0">
                  <c:v>-1904.5485391095201</c:v>
                </c:pt>
                <c:pt idx="1">
                  <c:v>94.582169998188107</c:v>
                </c:pt>
                <c:pt idx="2">
                  <c:v>133.03485288409601</c:v>
                </c:pt>
                <c:pt idx="3">
                  <c:v>1152.98537854651</c:v>
                </c:pt>
                <c:pt idx="4">
                  <c:v>-444.28853030391201</c:v>
                </c:pt>
                <c:pt idx="5">
                  <c:v>2135.1165458026599</c:v>
                </c:pt>
                <c:pt idx="6">
                  <c:v>313.14957220063297</c:v>
                </c:pt>
                <c:pt idx="7">
                  <c:v>50.951071180826197</c:v>
                </c:pt>
                <c:pt idx="8">
                  <c:v>441.20624293401897</c:v>
                </c:pt>
                <c:pt idx="9">
                  <c:v>222.543588302751</c:v>
                </c:pt>
                <c:pt idx="10">
                  <c:v>-367.03781171110398</c:v>
                </c:pt>
                <c:pt idx="11">
                  <c:v>1581.72437116161</c:v>
                </c:pt>
                <c:pt idx="12">
                  <c:v>208.20839606764699</c:v>
                </c:pt>
                <c:pt idx="13">
                  <c:v>27.728010955904299</c:v>
                </c:pt>
                <c:pt idx="14">
                  <c:v>-1037.1573386150901</c:v>
                </c:pt>
                <c:pt idx="15">
                  <c:v>-708.64060867648902</c:v>
                </c:pt>
                <c:pt idx="16">
                  <c:v>524.12253504085504</c:v>
                </c:pt>
                <c:pt idx="17">
                  <c:v>850.86325921096898</c:v>
                </c:pt>
                <c:pt idx="18">
                  <c:v>335.03672711330699</c:v>
                </c:pt>
                <c:pt idx="19">
                  <c:v>2972.6409408651998</c:v>
                </c:pt>
              </c:numCache>
            </c:numRef>
          </c:val>
          <c:extLst>
            <c:ext xmlns:c16="http://schemas.microsoft.com/office/drawing/2014/chart" uri="{C3380CC4-5D6E-409C-BE32-E72D297353CC}">
              <c16:uniqueId val="{00000002-13D1-4B2D-836C-30B3CEAAEAE8}"/>
            </c:ext>
          </c:extLst>
        </c:ser>
        <c:dLbls>
          <c:showLegendKey val="0"/>
          <c:showVal val="0"/>
          <c:showCatName val="0"/>
          <c:showSerName val="0"/>
          <c:showPercent val="0"/>
          <c:showBubbleSize val="0"/>
        </c:dLbls>
        <c:gapWidth val="150"/>
        <c:overlap val="100"/>
        <c:axId val="583666584"/>
        <c:axId val="583667304"/>
        <c:extLst>
          <c:ext xmlns:c15="http://schemas.microsoft.com/office/drawing/2012/chart" uri="{02D57815-91ED-43cb-92C2-25804820EDAC}">
            <c15:filteredBarSeries>
              <c15:ser>
                <c:idx val="0"/>
                <c:order val="0"/>
                <c:tx>
                  <c:strRef>
                    <c:extLst>
                      <c:ext uri="{02D57815-91ED-43cb-92C2-25804820EDAC}">
                        <c15:formulaRef>
                          <c15:sqref>'Sheet 1'!$C$1</c15:sqref>
                        </c15:formulaRef>
                      </c:ext>
                    </c:extLst>
                    <c:strCache>
                      <c:ptCount val="1"/>
                      <c:pt idx="0">
                        <c:v>Actual Growth</c:v>
                      </c:pt>
                    </c:strCache>
                  </c:strRef>
                </c:tx>
                <c:spPr>
                  <a:solidFill>
                    <a:schemeClr val="accent1"/>
                  </a:solidFill>
                  <a:ln>
                    <a:noFill/>
                  </a:ln>
                  <a:effectLst/>
                </c:spPr>
                <c:invertIfNegative val="0"/>
                <c:cat>
                  <c:strRef>
                    <c:extLst>
                      <c:ext uri="{02D57815-91ED-43cb-92C2-25804820EDAC}">
                        <c15:formulaRef>
                          <c15:sqref>'Sheet 1'!$B$2:$B$21</c15:sqref>
                        </c15:formulaRef>
                      </c:ext>
                    </c:extLst>
                    <c:strCache>
                      <c:ptCount val="20"/>
                      <c:pt idx="0">
                        <c:v>Agriculture, Forestry, Fishing and Hunting</c:v>
                      </c:pt>
                      <c:pt idx="1">
                        <c:v>Mining, Quarrying, and Oil and Gas Extraction</c:v>
                      </c:pt>
                      <c:pt idx="2">
                        <c:v>Utilities</c:v>
                      </c:pt>
                      <c:pt idx="3">
                        <c:v>Construction</c:v>
                      </c:pt>
                      <c:pt idx="4">
                        <c:v>Manufacturing</c:v>
                      </c:pt>
                      <c:pt idx="5">
                        <c:v>Wholesale Trade</c:v>
                      </c:pt>
                      <c:pt idx="6">
                        <c:v>Retail Trade</c:v>
                      </c:pt>
                      <c:pt idx="7">
                        <c:v>Transportation and Warehousing</c:v>
                      </c:pt>
                      <c:pt idx="8">
                        <c:v>Information</c:v>
                      </c:pt>
                      <c:pt idx="9">
                        <c:v>Finance and Insurance</c:v>
                      </c:pt>
                      <c:pt idx="10">
                        <c:v>Real Estate and Rental and Leasing</c:v>
                      </c:pt>
                      <c:pt idx="11">
                        <c:v>Professional, Scientific, and Technical Services</c:v>
                      </c:pt>
                      <c:pt idx="12">
                        <c:v>Management of Companies and Enterprises</c:v>
                      </c:pt>
                      <c:pt idx="13">
                        <c:v>Administrative and Support and Waste Management and Remediation Services</c:v>
                      </c:pt>
                      <c:pt idx="14">
                        <c:v>Educational Services</c:v>
                      </c:pt>
                      <c:pt idx="15">
                        <c:v>Health Care and Social Assistance</c:v>
                      </c:pt>
                      <c:pt idx="16">
                        <c:v>Arts, Entertainment, and Recreation</c:v>
                      </c:pt>
                      <c:pt idx="17">
                        <c:v>Accommodation and Food Services</c:v>
                      </c:pt>
                      <c:pt idx="18">
                        <c:v>Other Services (except Public Administration)</c:v>
                      </c:pt>
                      <c:pt idx="19">
                        <c:v>Public Administration</c:v>
                      </c:pt>
                    </c:strCache>
                  </c:strRef>
                </c:cat>
                <c:val>
                  <c:numRef>
                    <c:extLst>
                      <c:ext uri="{02D57815-91ED-43cb-92C2-25804820EDAC}">
                        <c15:formulaRef>
                          <c15:sqref>'Sheet 1'!$C$2:$C$21</c15:sqref>
                        </c15:formulaRef>
                      </c:ext>
                    </c:extLst>
                    <c:numCache>
                      <c:formatCode>#,##0</c:formatCode>
                      <c:ptCount val="20"/>
                      <c:pt idx="0">
                        <c:v>-686.99991318975697</c:v>
                      </c:pt>
                      <c:pt idx="1">
                        <c:v>95.291252237436794</c:v>
                      </c:pt>
                      <c:pt idx="2">
                        <c:v>125.69898301158899</c:v>
                      </c:pt>
                      <c:pt idx="3">
                        <c:v>2389.36496994361</c:v>
                      </c:pt>
                      <c:pt idx="4">
                        <c:v>-135.960445130415</c:v>
                      </c:pt>
                      <c:pt idx="5">
                        <c:v>2139.0285867866501</c:v>
                      </c:pt>
                      <c:pt idx="6">
                        <c:v>202.62223573906201</c:v>
                      </c:pt>
                      <c:pt idx="7">
                        <c:v>973.72772423386596</c:v>
                      </c:pt>
                      <c:pt idx="8">
                        <c:v>443.95613886807001</c:v>
                      </c:pt>
                      <c:pt idx="9">
                        <c:v>404.66493301635597</c:v>
                      </c:pt>
                      <c:pt idx="10">
                        <c:v>-128.94291769695499</c:v>
                      </c:pt>
                      <c:pt idx="11">
                        <c:v>2720.9917811066898</c:v>
                      </c:pt>
                      <c:pt idx="12">
                        <c:v>306.643315148699</c:v>
                      </c:pt>
                      <c:pt idx="13">
                        <c:v>538.94608914355001</c:v>
                      </c:pt>
                      <c:pt idx="14">
                        <c:v>-980.779079855845</c:v>
                      </c:pt>
                      <c:pt idx="15">
                        <c:v>1048.7431609560099</c:v>
                      </c:pt>
                      <c:pt idx="16">
                        <c:v>-93.211481176968803</c:v>
                      </c:pt>
                      <c:pt idx="17">
                        <c:v>914.98228174281803</c:v>
                      </c:pt>
                      <c:pt idx="18">
                        <c:v>437.07986054361402</c:v>
                      </c:pt>
                      <c:pt idx="19">
                        <c:v>3195.1049885120101</c:v>
                      </c:pt>
                    </c:numCache>
                  </c:numRef>
                </c:val>
                <c:extLst>
                  <c:ext xmlns:c16="http://schemas.microsoft.com/office/drawing/2014/chart" uri="{C3380CC4-5D6E-409C-BE32-E72D297353CC}">
                    <c16:uniqueId val="{00000003-13D1-4B2D-836C-30B3CEAAEAE8}"/>
                  </c:ext>
                </c:extLst>
              </c15:ser>
            </c15:filteredBarSeries>
          </c:ext>
        </c:extLst>
      </c:barChart>
      <c:catAx>
        <c:axId val="5836665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3667304"/>
        <c:crosses val="autoZero"/>
        <c:auto val="1"/>
        <c:lblAlgn val="ctr"/>
        <c:lblOffset val="100"/>
        <c:noMultiLvlLbl val="0"/>
      </c:catAx>
      <c:valAx>
        <c:axId val="5836673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83666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D12227-E52D-4518-86D3-BD96C950DBC9}" type="datetimeFigureOut">
              <a:rPr lang="en-US" smtClean="0"/>
              <a:t>9/27/2023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80CB3-A3C5-4FDC-B18B-64311F9E0A39}" type="slidenum">
              <a:rPr lang="en-US" smtClean="0"/>
              <a:t>‹#›</a:t>
            </a:fld>
            <a:endParaRPr lang="en-US"/>
          </a:p>
        </p:txBody>
      </p:sp>
    </p:spTree>
    <p:extLst>
      <p:ext uri="{BB962C8B-B14F-4D97-AF65-F5344CB8AC3E}">
        <p14:creationId xmlns:p14="http://schemas.microsoft.com/office/powerpoint/2010/main" val="1762665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data set supports response to Federal Reserve Board questions in early Sep 2023</a:t>
            </a:r>
          </a:p>
          <a:p>
            <a:r>
              <a:rPr lang="en-US" dirty="0"/>
              <a:t>All data from JobsEQ unless otherwise noted</a:t>
            </a:r>
          </a:p>
          <a:p>
            <a:r>
              <a:rPr lang="en-US" dirty="0"/>
              <a:t>Some response pending, notably info around hours worked and industry dive-down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549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finally, looking at shift share by major industry category</a:t>
            </a:r>
          </a:p>
          <a:p>
            <a:r>
              <a:rPr lang="en-US" dirty="0"/>
              <a:t>Considering we added a net total of approx. 1,400 jobs over 5 years since, 2018, we see a LOT of things. A few to highlight:</a:t>
            </a:r>
          </a:p>
          <a:p>
            <a:pPr marL="171450" indent="-171450">
              <a:buFont typeface="Arial" panose="020B0604020202020204" pitchFamily="34" charset="0"/>
              <a:buChar char="•"/>
            </a:pPr>
            <a:r>
              <a:rPr lang="en-US" dirty="0"/>
              <a:t>Government is still our core/base employer and responded well to a “work from home” type disaster</a:t>
            </a:r>
          </a:p>
          <a:p>
            <a:pPr marL="171450" indent="-171450">
              <a:buFont typeface="Arial" panose="020B0604020202020204" pitchFamily="34" charset="0"/>
              <a:buChar char="•"/>
            </a:pPr>
            <a:r>
              <a:rPr lang="en-US" dirty="0"/>
              <a:t>The growth in professional services (and local competitiveness) is likely due to early gov retirement and influx of urban residents (need to track)</a:t>
            </a:r>
          </a:p>
          <a:p>
            <a:pPr marL="171450" indent="-171450">
              <a:buFont typeface="Arial" panose="020B0604020202020204" pitchFamily="34" charset="0"/>
              <a:buChar char="•"/>
            </a:pPr>
            <a:r>
              <a:rPr lang="en-US" dirty="0"/>
              <a:t>Wholesale trade took OFF (track relative to continued pandemic recovery)</a:t>
            </a:r>
          </a:p>
          <a:p>
            <a:pPr marL="171450" indent="-171450">
              <a:buFont typeface="Arial" panose="020B0604020202020204" pitchFamily="34" charset="0"/>
              <a:buChar char="•"/>
            </a:pPr>
            <a:r>
              <a:rPr lang="en-US" dirty="0"/>
              <a:t>Construction is sailing</a:t>
            </a:r>
          </a:p>
          <a:p>
            <a:pPr marL="171450" indent="-171450">
              <a:buFont typeface="Arial" panose="020B0604020202020204" pitchFamily="34" charset="0"/>
              <a:buChar char="•"/>
            </a:pPr>
            <a:r>
              <a:rPr lang="en-US" dirty="0"/>
              <a:t>Manufacturing and ag are in a challenging stage locally</a:t>
            </a:r>
          </a:p>
          <a:p>
            <a:pPr marL="171450" indent="-171450">
              <a:buFont typeface="Arial" panose="020B0604020202020204" pitchFamily="34" charset="0"/>
              <a:buChar char="•"/>
            </a:pPr>
            <a:r>
              <a:rPr lang="en-US" dirty="0"/>
              <a:t>Real estate (particularly commercial) looks rough, but is probably where consolidation is happening (fewer realtors, but no drop in av wages)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2277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currently (as of June), here’s where we see employer demand vis a vis job postings</a:t>
            </a:r>
          </a:p>
          <a:p>
            <a:r>
              <a:rPr lang="en-US" dirty="0"/>
              <a:t>This is a June snapshot</a:t>
            </a:r>
          </a:p>
          <a:p>
            <a:r>
              <a:rPr lang="en-US" dirty="0"/>
              <a:t>Money jobs with volume include:</a:t>
            </a:r>
          </a:p>
          <a:p>
            <a:r>
              <a:rPr lang="en-US" dirty="0"/>
              <a:t>Nurses, managers, state investment analysts, health techs, enviro scientists and nursing assistants (assuming pathway track)</a:t>
            </a:r>
          </a:p>
          <a:p>
            <a:endParaRPr lang="en-US" dirty="0"/>
          </a:p>
          <a:p>
            <a:r>
              <a:rPr lang="en-US" dirty="0"/>
              <a:t>Begs question: who/what occupations are going to survive automation...and this is an early hint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569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not available at County level: This shows WA State, with notable drop-off in productivity for early 2022</a:t>
            </a:r>
          </a:p>
          <a:p>
            <a:r>
              <a:rPr lang="en-US" dirty="0"/>
              <a:t>WA is actually more productive than most other states, even with decline</a:t>
            </a:r>
          </a:p>
          <a:p>
            <a:r>
              <a:rPr lang="en-US" dirty="0"/>
              <a:t>Theories: people burned out after working harder than ever during pandemic transitions; depression form lack of gains given inflation and soaring home prices</a:t>
            </a:r>
          </a:p>
          <a:p>
            <a:r>
              <a:rPr lang="en-US" dirty="0"/>
              <a:t>Actually saw “work from home” productivity gains when people worked from home in 2020</a:t>
            </a:r>
          </a:p>
          <a:p>
            <a:r>
              <a:rPr lang="en-US" dirty="0"/>
              <a:t>*Source: FRED St Louis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8051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Leading up to the pandemic, PacMtn was growing emp at a slower rate than statewide av</a:t>
            </a:r>
          </a:p>
          <a:p>
            <a:r>
              <a:rPr lang="en-US" dirty="0"/>
              <a:t>But then also lost emp at a slower rate when the pandemic hit</a:t>
            </a:r>
          </a:p>
          <a:p>
            <a:r>
              <a:rPr lang="en-US" dirty="0"/>
              <a:t>It has grown emp slightly faster that WA most recently</a:t>
            </a:r>
          </a:p>
          <a:p>
            <a:r>
              <a:rPr lang="en-US" dirty="0"/>
              <a:t>Notably, PacMtn shed jobs at a much higher clip, and for longer, following the financial collapse of 2009</a:t>
            </a:r>
          </a:p>
          <a:p>
            <a:r>
              <a:rPr lang="en-US" dirty="0"/>
              <a:t>The difference in crisis outcomes is likely due to nature and concentration of state emp in our region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45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 of PacMtn establishments declined from 16,250 pre-pandemic to 14,584 as of the end of 2022</a:t>
            </a:r>
          </a:p>
          <a:p>
            <a:r>
              <a:rPr lang="en-US" dirty="0"/>
              <a:t>Interestingly, and not related to this analysis, there was a spike in establishments (here and elsewhere) mid-pandemic</a:t>
            </a:r>
          </a:p>
          <a:p>
            <a:r>
              <a:rPr lang="en-US" dirty="0"/>
              <a:t>It is unclear whether the above factoid is related to dislocated workers starting microbusinesses, existing businesses splitting off divisions, or people taking advantage of COVID funding (some of all probably)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1559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 of establishments gap has been widening for some time in PacMtn region</a:t>
            </a:r>
          </a:p>
          <a:p>
            <a:r>
              <a:rPr lang="en-US" dirty="0"/>
              <a:t>But there is a clear separation today (over 75% located in Thurston), likely given Thurston location on I-5, available housing, nearness to Sea-Tac metro region</a:t>
            </a:r>
          </a:p>
          <a:p>
            <a:r>
              <a:rPr lang="en-US" dirty="0"/>
              <a:t>*Data was produced for a separate analysis and does note include Lewis County. Can be amended as time allows, but general outcome will not change much statistically.</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6577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Homing in a little bit, we see PacMtn emp volume reached an all time high in Q1 2023</a:t>
            </a:r>
          </a:p>
          <a:p>
            <a:r>
              <a:rPr lang="en-US" dirty="0"/>
              <a:t>Remember two slides back, where # of establishments dropped?</a:t>
            </a:r>
          </a:p>
          <a:p>
            <a:r>
              <a:rPr lang="en-US" dirty="0"/>
              <a:t>Here, we see emp has grown by about 10%</a:t>
            </a:r>
          </a:p>
          <a:p>
            <a:r>
              <a:rPr lang="en-US" dirty="0"/>
              <a:t>That means more employees are working in net fewer establishments, an increasingly large % of them in Thurston County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8926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unemployment is at an historical (modern times) low in the region</a:t>
            </a:r>
          </a:p>
          <a:p>
            <a:r>
              <a:rPr lang="en-US" dirty="0"/>
              <a:t>We’ve even closed the gap with the statewide average</a:t>
            </a:r>
          </a:p>
          <a:p>
            <a:r>
              <a:rPr lang="en-US" dirty="0"/>
              <a:t>Which means workers have options</a:t>
            </a:r>
          </a:p>
          <a:p>
            <a:r>
              <a:rPr lang="en-US" dirty="0"/>
              <a:t>(We’ll set aside the discussion as to WHY unemployment rates are so low for another day... boomers retiring early, people giving up on work search,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6617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which means, PacMtn has seen a general wage increase since 2022</a:t>
            </a:r>
          </a:p>
          <a:p>
            <a:r>
              <a:rPr lang="en-US" dirty="0"/>
              <a:t>Surpassing the state increase for about a year and holding</a:t>
            </a:r>
          </a:p>
          <a:p>
            <a:r>
              <a:rPr lang="en-US" dirty="0"/>
              <a:t>That means either people are moving to new jobs or employers are paying more (or more people are coming here from other areas and commanding higher wages for higher talent?)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1279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way to look at employment is through shift share</a:t>
            </a:r>
          </a:p>
          <a:p>
            <a:r>
              <a:rPr lang="en-US" dirty="0"/>
              <a:t>Shift share shows the driving components of employment change</a:t>
            </a:r>
          </a:p>
          <a:p>
            <a:r>
              <a:rPr lang="en-US" dirty="0"/>
              <a:t>In this case, we can see – on average – industry conditions have actually been a drain on employment (supply chains, AI growth, et al)</a:t>
            </a:r>
          </a:p>
          <a:p>
            <a:r>
              <a:rPr lang="en-US" dirty="0"/>
              <a:t>We also see a general national recovery from the pandemic has led to employment growth</a:t>
            </a:r>
          </a:p>
          <a:p>
            <a:r>
              <a:rPr lang="en-US" dirty="0"/>
              <a:t>But most striking, local competitiveness has accounted for nearly half of jobs added over past 5 years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D051B-75CD-4E86-A776-296CE218F6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4300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274059-ADDF-4C59-8B6A-3BE4B05BAF65}"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316788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74059-ADDF-4C59-8B6A-3BE4B05BAF65}"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88576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74059-ADDF-4C59-8B6A-3BE4B05BAF65}"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955926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7B27E-3E70-6043-0513-193A769D20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E8DC34-443E-B8EE-2030-61D8492E55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B3F03F-772E-0EE4-9A9F-EA4EBA797B9C}"/>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5" name="Footer Placeholder 4">
            <a:extLst>
              <a:ext uri="{FF2B5EF4-FFF2-40B4-BE49-F238E27FC236}">
                <a16:creationId xmlns:a16="http://schemas.microsoft.com/office/drawing/2014/main" id="{6DD57B8B-CD7A-4D82-DFC9-52227D3DF0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15F0AA-AB55-1CB0-8D20-4F51460DD7E5}"/>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991356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689F-2C95-F7CB-CC2C-525563F891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9C0D60-4FBD-2087-424F-71D62AD574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D87167-E736-F58F-AA48-887A01B85859}"/>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5" name="Footer Placeholder 4">
            <a:extLst>
              <a:ext uri="{FF2B5EF4-FFF2-40B4-BE49-F238E27FC236}">
                <a16:creationId xmlns:a16="http://schemas.microsoft.com/office/drawing/2014/main" id="{3B37C3DF-1F98-C65F-BC52-AA4C10166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9BB414-1756-BACB-4A01-5E3EC16203D5}"/>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94229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3FF9E-D7B1-0180-59F8-3A67F0BFEA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81132C-C4EF-915C-A0D3-14C4FE98B3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E7DAA-CDA9-CD5F-BCD6-9FEE1B671AD6}"/>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5" name="Footer Placeholder 4">
            <a:extLst>
              <a:ext uri="{FF2B5EF4-FFF2-40B4-BE49-F238E27FC236}">
                <a16:creationId xmlns:a16="http://schemas.microsoft.com/office/drawing/2014/main" id="{30F252F1-B6B9-7D33-6F29-E52BCAA5EB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5DCC0E-2990-5C18-538D-6BA869E925DE}"/>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4061185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16C81-1EB5-A7D5-B480-2A3309470E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B27189-C7CA-0E11-A7E2-2086C7EDB4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57EBC0-7B29-6AC3-0570-564C95B92F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71EBDC-6050-ED1A-4464-A8D807FC061D}"/>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6" name="Footer Placeholder 5">
            <a:extLst>
              <a:ext uri="{FF2B5EF4-FFF2-40B4-BE49-F238E27FC236}">
                <a16:creationId xmlns:a16="http://schemas.microsoft.com/office/drawing/2014/main" id="{05B28FBC-7DBB-F3A3-A90A-6893D61324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1CC6DA-4E5E-BBC6-F563-B1D6197EE868}"/>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1197220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51E3B-988D-8E91-6914-7BD9D84F61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8106F2-7704-9799-972D-5E461DFEC5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815A19-66BF-5802-3DE0-3E297E87A2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70D27A-C0EC-AF0E-29FF-D70B576D50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D1298B-23B6-28EF-7C53-A087A6F604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2AFE30-BA76-2450-2E85-3BC4FED6A915}"/>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8" name="Footer Placeholder 7">
            <a:extLst>
              <a:ext uri="{FF2B5EF4-FFF2-40B4-BE49-F238E27FC236}">
                <a16:creationId xmlns:a16="http://schemas.microsoft.com/office/drawing/2014/main" id="{B0EB0692-2024-5A54-0385-7D724FCE53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D3D034-E98D-B5E5-9FEF-569BD63680DD}"/>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2473711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519F-CFC0-AB01-B2D1-AB48E3009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AC2BE1-E9B2-4D19-C116-EB8AA0B679DC}"/>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4" name="Footer Placeholder 3">
            <a:extLst>
              <a:ext uri="{FF2B5EF4-FFF2-40B4-BE49-F238E27FC236}">
                <a16:creationId xmlns:a16="http://schemas.microsoft.com/office/drawing/2014/main" id="{84048466-56AF-9C1C-DC4A-D5CC62F7B7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FA99D6-1874-9826-5D4D-84087028F82D}"/>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1209284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5540E7-4735-ED5C-0D8F-165EBB3DC84E}"/>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3" name="Footer Placeholder 2">
            <a:extLst>
              <a:ext uri="{FF2B5EF4-FFF2-40B4-BE49-F238E27FC236}">
                <a16:creationId xmlns:a16="http://schemas.microsoft.com/office/drawing/2014/main" id="{E98AD330-E1EC-A19D-5540-1DF5F73893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7BBF79-4218-C965-5291-2C60EE34E81A}"/>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7046859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FBB14-CA61-25E3-B527-5E0AC8354D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AC87F1-B4D5-00F9-4CF1-5816ED3C67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6F198C-1AE2-F3BD-DFF4-19F4E5A17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7FB551-D997-7C02-1518-2B6197A57AAC}"/>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6" name="Footer Placeholder 5">
            <a:extLst>
              <a:ext uri="{FF2B5EF4-FFF2-40B4-BE49-F238E27FC236}">
                <a16:creationId xmlns:a16="http://schemas.microsoft.com/office/drawing/2014/main" id="{8017A98A-FEB0-D368-E84C-F392E1A23E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9A35B3-72E6-8169-04F4-DAAD21486D7F}"/>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135143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274059-ADDF-4C59-8B6A-3BE4B05BAF65}"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39108268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E2012-C7D3-E484-9705-C1B04C0FF8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051F02-79E1-B68C-EF60-13E2647D6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C8C067-F710-7511-484F-031BD9895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97BC67-C5C2-42A9-4680-977591FE99BA}"/>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6" name="Footer Placeholder 5">
            <a:extLst>
              <a:ext uri="{FF2B5EF4-FFF2-40B4-BE49-F238E27FC236}">
                <a16:creationId xmlns:a16="http://schemas.microsoft.com/office/drawing/2014/main" id="{9922E9D3-DE3C-27AA-6980-E9251E0102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BB7D20-78FF-E29F-51AF-ED849E0E3EC3}"/>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2117542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8499E-B2D1-1DE6-4BA8-F41407969C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02EFD-4265-7E8D-E926-497DC08D8C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562D7-2B9C-AF2A-9C19-AA21E2EE51F6}"/>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5" name="Footer Placeholder 4">
            <a:extLst>
              <a:ext uri="{FF2B5EF4-FFF2-40B4-BE49-F238E27FC236}">
                <a16:creationId xmlns:a16="http://schemas.microsoft.com/office/drawing/2014/main" id="{1B5EE488-4851-F6A3-902B-41BC97321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C02F2F-580E-3E31-550B-5C8911AFBF96}"/>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1604909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AA9254-E9A4-A19D-6917-05BEB675E7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8AB075-C426-B070-D871-71D590DC49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9F8F4-4008-0686-9140-C0DF4D8B53BE}"/>
              </a:ext>
            </a:extLst>
          </p:cNvPr>
          <p:cNvSpPr>
            <a:spLocks noGrp="1"/>
          </p:cNvSpPr>
          <p:nvPr>
            <p:ph type="dt" sz="half" idx="10"/>
          </p:nvPr>
        </p:nvSpPr>
        <p:spPr/>
        <p:txBody>
          <a:bodyPr/>
          <a:lstStyle/>
          <a:p>
            <a:fld id="{7B7674AD-B49D-4663-A641-656C011AF86E}" type="datetimeFigureOut">
              <a:rPr lang="en-US" smtClean="0"/>
              <a:t>9/27/2023</a:t>
            </a:fld>
            <a:endParaRPr lang="en-US"/>
          </a:p>
        </p:txBody>
      </p:sp>
      <p:sp>
        <p:nvSpPr>
          <p:cNvPr id="5" name="Footer Placeholder 4">
            <a:extLst>
              <a:ext uri="{FF2B5EF4-FFF2-40B4-BE49-F238E27FC236}">
                <a16:creationId xmlns:a16="http://schemas.microsoft.com/office/drawing/2014/main" id="{8EE469BB-2E5E-0DC7-DED2-BA60C043DD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A842AF-39E0-0646-229F-6E7B52A0624F}"/>
              </a:ext>
            </a:extLst>
          </p:cNvPr>
          <p:cNvSpPr>
            <a:spLocks noGrp="1"/>
          </p:cNvSpPr>
          <p:nvPr>
            <p:ph type="sldNum" sz="quarter" idx="12"/>
          </p:nvPr>
        </p:nvSpPr>
        <p:spPr/>
        <p:txBody>
          <a:bodyPr/>
          <a:lstStyle/>
          <a:p>
            <a:fld id="{457B833D-3022-4B48-9A4B-EAD30BA6D41F}" type="slidenum">
              <a:rPr lang="en-US" smtClean="0"/>
              <a:t>‹#›</a:t>
            </a:fld>
            <a:endParaRPr lang="en-US"/>
          </a:p>
        </p:txBody>
      </p:sp>
    </p:spTree>
    <p:extLst>
      <p:ext uri="{BB962C8B-B14F-4D97-AF65-F5344CB8AC3E}">
        <p14:creationId xmlns:p14="http://schemas.microsoft.com/office/powerpoint/2010/main" val="165041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274059-ADDF-4C59-8B6A-3BE4B05BAF65}"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4129184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274059-ADDF-4C59-8B6A-3BE4B05BAF65}"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367235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274059-ADDF-4C59-8B6A-3BE4B05BAF65}" type="datetimeFigureOut">
              <a:rPr lang="en-US" smtClean="0"/>
              <a:t>9/27/2023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154240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274059-ADDF-4C59-8B6A-3BE4B05BAF65}" type="datetimeFigureOut">
              <a:rPr lang="en-US" smtClean="0"/>
              <a:t>9/27/2023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7119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74059-ADDF-4C59-8B6A-3BE4B05BAF65}" type="datetimeFigureOut">
              <a:rPr lang="en-US" smtClean="0"/>
              <a:t>9/27/2023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193303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274059-ADDF-4C59-8B6A-3BE4B05BAF65}"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263208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274059-ADDF-4C59-8B6A-3BE4B05BAF65}"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EC7B7-9B43-407F-96F0-88410783314E}" type="slidenum">
              <a:rPr lang="en-US" smtClean="0"/>
              <a:t>‹#›</a:t>
            </a:fld>
            <a:endParaRPr lang="en-US"/>
          </a:p>
        </p:txBody>
      </p:sp>
    </p:spTree>
    <p:extLst>
      <p:ext uri="{BB962C8B-B14F-4D97-AF65-F5344CB8AC3E}">
        <p14:creationId xmlns:p14="http://schemas.microsoft.com/office/powerpoint/2010/main" val="264212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74059-ADDF-4C59-8B6A-3BE4B05BAF65}" type="datetimeFigureOut">
              <a:rPr lang="en-US" smtClean="0"/>
              <a:t>9/27/2023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EC7B7-9B43-407F-96F0-88410783314E}" type="slidenum">
              <a:rPr lang="en-US" smtClean="0"/>
              <a:t>‹#›</a:t>
            </a:fld>
            <a:endParaRPr lang="en-US"/>
          </a:p>
        </p:txBody>
      </p:sp>
    </p:spTree>
    <p:extLst>
      <p:ext uri="{BB962C8B-B14F-4D97-AF65-F5344CB8AC3E}">
        <p14:creationId xmlns:p14="http://schemas.microsoft.com/office/powerpoint/2010/main" val="2129231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A6B0E1-1595-768E-95CD-884ECA95D4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BE2ED0-805F-02F9-4C59-61AB275524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673C9F-8EB1-8238-0B80-6E78469D49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674AD-B49D-4663-A641-656C011AF86E}" type="datetimeFigureOut">
              <a:rPr lang="en-US" smtClean="0"/>
              <a:t>9/27/2023</a:t>
            </a:fld>
            <a:endParaRPr lang="en-US"/>
          </a:p>
        </p:txBody>
      </p:sp>
      <p:sp>
        <p:nvSpPr>
          <p:cNvPr id="5" name="Footer Placeholder 4">
            <a:extLst>
              <a:ext uri="{FF2B5EF4-FFF2-40B4-BE49-F238E27FC236}">
                <a16:creationId xmlns:a16="http://schemas.microsoft.com/office/drawing/2014/main" id="{8E84CE18-5FAC-2E10-A23F-9C3C358E66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5372AE-610E-BF0F-3DFB-9DB71723F1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B833D-3022-4B48-9A4B-EAD30BA6D41F}" type="slidenum">
              <a:rPr lang="en-US" smtClean="0"/>
              <a:t>‹#›</a:t>
            </a:fld>
            <a:endParaRPr lang="en-US"/>
          </a:p>
        </p:txBody>
      </p:sp>
    </p:spTree>
    <p:extLst>
      <p:ext uri="{BB962C8B-B14F-4D97-AF65-F5344CB8AC3E}">
        <p14:creationId xmlns:p14="http://schemas.microsoft.com/office/powerpoint/2010/main" val="226492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005"/>
            <a:ext cx="9144000" cy="1769424"/>
          </a:xfrm>
        </p:spPr>
        <p:txBody>
          <a:bodyPr/>
          <a:lstStyle/>
          <a:p>
            <a:r>
              <a:rPr lang="en-US" b="1" dirty="0"/>
              <a:t>Employment Trends</a:t>
            </a:r>
            <a:br>
              <a:rPr lang="en-US" b="1" dirty="0"/>
            </a:br>
            <a:endParaRPr lang="en-US" dirty="0"/>
          </a:p>
        </p:txBody>
      </p:sp>
      <p:sp>
        <p:nvSpPr>
          <p:cNvPr id="3" name="Subtitle 2"/>
          <p:cNvSpPr>
            <a:spLocks noGrp="1"/>
          </p:cNvSpPr>
          <p:nvPr>
            <p:ph type="subTitle" idx="1"/>
          </p:nvPr>
        </p:nvSpPr>
        <p:spPr>
          <a:xfrm>
            <a:off x="1607127" y="1452605"/>
            <a:ext cx="9144000" cy="1655762"/>
          </a:xfrm>
        </p:spPr>
        <p:txBody>
          <a:bodyPr/>
          <a:lstStyle/>
          <a:p>
            <a:r>
              <a:rPr lang="en-US" dirty="0"/>
              <a:t>As of 2023Q1, total employment for the Pacific Mountain was 210,344 (based on a four-quarter moving average). Over the year ending 2023Q1, employment increased 3.2% in the region. </a:t>
            </a:r>
          </a:p>
          <a:p>
            <a:endParaRPr lang="en-US" dirty="0"/>
          </a:p>
        </p:txBody>
      </p:sp>
      <p:pic>
        <p:nvPicPr>
          <p:cNvPr id="4" name="Picture 3"/>
          <p:cNvPicPr>
            <a:picLocks noChangeAspect="1"/>
          </p:cNvPicPr>
          <p:nvPr/>
        </p:nvPicPr>
        <p:blipFill>
          <a:blip r:embed="rId2"/>
          <a:stretch>
            <a:fillRect/>
          </a:stretch>
        </p:blipFill>
        <p:spPr>
          <a:xfrm>
            <a:off x="2122999" y="3108367"/>
            <a:ext cx="7601446" cy="2839209"/>
          </a:xfrm>
          <a:prstGeom prst="rect">
            <a:avLst/>
          </a:prstGeom>
        </p:spPr>
      </p:pic>
    </p:spTree>
    <p:extLst>
      <p:ext uri="{BB962C8B-B14F-4D97-AF65-F5344CB8AC3E}">
        <p14:creationId xmlns:p14="http://schemas.microsoft.com/office/powerpoint/2010/main" val="4049694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639" y="0"/>
            <a:ext cx="10515600" cy="1325563"/>
          </a:xfrm>
        </p:spPr>
        <p:txBody>
          <a:bodyPr/>
          <a:lstStyle/>
          <a:p>
            <a:pPr algn="ctr"/>
            <a:r>
              <a:rPr lang="en-US" b="1" dirty="0" smtClean="0"/>
              <a:t>Demographics</a:t>
            </a:r>
            <a:endParaRPr lang="en-US"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4770" y="993913"/>
            <a:ext cx="6639338" cy="5693134"/>
          </a:xfrm>
        </p:spPr>
      </p:pic>
    </p:spTree>
    <p:extLst>
      <p:ext uri="{BB962C8B-B14F-4D97-AF65-F5344CB8AC3E}">
        <p14:creationId xmlns:p14="http://schemas.microsoft.com/office/powerpoint/2010/main" val="127865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t>Demographics </a:t>
            </a:r>
            <a:r>
              <a:rPr lang="en-US" sz="3600" dirty="0" smtClean="0"/>
              <a:t>Continued</a:t>
            </a:r>
            <a:endParaRPr lang="en-US" sz="36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8503" y="1614114"/>
            <a:ext cx="6334993" cy="4570800"/>
          </a:xfrm>
        </p:spPr>
      </p:pic>
    </p:spTree>
    <p:extLst>
      <p:ext uri="{BB962C8B-B14F-4D97-AF65-F5344CB8AC3E}">
        <p14:creationId xmlns:p14="http://schemas.microsoft.com/office/powerpoint/2010/main" val="3846742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B7F1B-C684-5E6D-C293-70C4D0561F37}"/>
              </a:ext>
            </a:extLst>
          </p:cNvPr>
          <p:cNvSpPr>
            <a:spLocks noGrp="1"/>
          </p:cNvSpPr>
          <p:nvPr>
            <p:ph type="ctrTitle"/>
          </p:nvPr>
        </p:nvSpPr>
        <p:spPr>
          <a:xfrm>
            <a:off x="765543" y="1122363"/>
            <a:ext cx="10760149" cy="1461349"/>
          </a:xfrm>
        </p:spPr>
        <p:txBody>
          <a:bodyPr>
            <a:normAutofit/>
          </a:bodyPr>
          <a:lstStyle/>
          <a:p>
            <a:r>
              <a:rPr lang="en-US" sz="4000" dirty="0"/>
              <a:t>PacMtn Employment, Labor and Wage Insights</a:t>
            </a:r>
          </a:p>
        </p:txBody>
      </p:sp>
      <p:sp>
        <p:nvSpPr>
          <p:cNvPr id="3" name="Subtitle 2">
            <a:extLst>
              <a:ext uri="{FF2B5EF4-FFF2-40B4-BE49-F238E27FC236}">
                <a16:creationId xmlns:a16="http://schemas.microsoft.com/office/drawing/2014/main" id="{F45271DD-EF05-DFC5-9832-0FEE3AE2A54B}"/>
              </a:ext>
            </a:extLst>
          </p:cNvPr>
          <p:cNvSpPr>
            <a:spLocks noGrp="1"/>
          </p:cNvSpPr>
          <p:nvPr>
            <p:ph type="subTitle" idx="1"/>
          </p:nvPr>
        </p:nvSpPr>
        <p:spPr>
          <a:xfrm>
            <a:off x="1524000" y="3848986"/>
            <a:ext cx="9144000" cy="1796902"/>
          </a:xfrm>
        </p:spPr>
        <p:txBody>
          <a:bodyPr>
            <a:normAutofit fontScale="92500" lnSpcReduction="20000"/>
          </a:bodyPr>
          <a:lstStyle/>
          <a:p>
            <a:r>
              <a:rPr lang="en-US" dirty="0"/>
              <a:t>September 2023</a:t>
            </a:r>
          </a:p>
          <a:p>
            <a:r>
              <a:rPr lang="en-US" dirty="0"/>
              <a:t>JRO+CO</a:t>
            </a:r>
          </a:p>
          <a:p>
            <a:endParaRPr lang="en-US" dirty="0"/>
          </a:p>
          <a:p>
            <a:r>
              <a:rPr lang="en-US" dirty="0"/>
              <a:t>PacMtn Data Services</a:t>
            </a:r>
          </a:p>
          <a:p>
            <a:r>
              <a:rPr lang="en-US" dirty="0"/>
              <a:t>Preliminary Data</a:t>
            </a:r>
          </a:p>
        </p:txBody>
      </p:sp>
    </p:spTree>
    <p:extLst>
      <p:ext uri="{BB962C8B-B14F-4D97-AF65-F5344CB8AC3E}">
        <p14:creationId xmlns:p14="http://schemas.microsoft.com/office/powerpoint/2010/main" val="2545723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F9EEB43-8967-9458-DE3A-93ADE13B0152}"/>
              </a:ext>
            </a:extLst>
          </p:cNvPr>
          <p:cNvGraphicFramePr>
            <a:graphicFrameLocks noGrp="1"/>
          </p:cNvGraphicFramePr>
          <p:nvPr>
            <p:ph idx="1"/>
            <p:extLst/>
          </p:nvPr>
        </p:nvGraphicFramePr>
        <p:xfrm>
          <a:off x="390525" y="581024"/>
          <a:ext cx="11306175" cy="58388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8083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6EEE19C-C5F0-A05D-B72D-D193BDBC47EF}"/>
              </a:ext>
            </a:extLst>
          </p:cNvPr>
          <p:cNvGraphicFramePr>
            <a:graphicFrameLocks noGrp="1"/>
          </p:cNvGraphicFramePr>
          <p:nvPr>
            <p:ph idx="1"/>
            <p:extLst/>
          </p:nvPr>
        </p:nvGraphicFramePr>
        <p:xfrm>
          <a:off x="487017" y="457200"/>
          <a:ext cx="11300792" cy="60529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0353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1A549E0-7C8E-33AB-1F90-0BEF1CDE7D1E}"/>
              </a:ext>
            </a:extLst>
          </p:cNvPr>
          <p:cNvGraphicFramePr>
            <a:graphicFrameLocks noGrp="1"/>
          </p:cNvGraphicFramePr>
          <p:nvPr>
            <p:ph idx="1"/>
            <p:extLst/>
          </p:nvPr>
        </p:nvGraphicFramePr>
        <p:xfrm>
          <a:off x="506896" y="516834"/>
          <a:ext cx="11151704" cy="58839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4504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4D19A34-AB98-325B-3165-E0A05930E409}"/>
              </a:ext>
            </a:extLst>
          </p:cNvPr>
          <p:cNvPicPr>
            <a:picLocks noGrp="1" noChangeAspect="1"/>
          </p:cNvPicPr>
          <p:nvPr>
            <p:ph idx="1"/>
          </p:nvPr>
        </p:nvPicPr>
        <p:blipFill>
          <a:blip r:embed="rId2"/>
          <a:stretch>
            <a:fillRect/>
          </a:stretch>
        </p:blipFill>
        <p:spPr>
          <a:xfrm>
            <a:off x="3004961" y="301658"/>
            <a:ext cx="5831405" cy="6392678"/>
          </a:xfrm>
        </p:spPr>
      </p:pic>
    </p:spTree>
    <p:extLst>
      <p:ext uri="{BB962C8B-B14F-4D97-AF65-F5344CB8AC3E}">
        <p14:creationId xmlns:p14="http://schemas.microsoft.com/office/powerpoint/2010/main" val="1397646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6E80BE1-723C-4273-9631-B42FD42DBB1A}"/>
              </a:ext>
            </a:extLst>
          </p:cNvPr>
          <p:cNvGraphicFramePr>
            <a:graphicFrameLocks noGrp="1"/>
          </p:cNvGraphicFramePr>
          <p:nvPr>
            <p:ph idx="1"/>
            <p:extLst/>
          </p:nvPr>
        </p:nvGraphicFramePr>
        <p:xfrm>
          <a:off x="516835" y="357810"/>
          <a:ext cx="11270974" cy="59336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447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BD21580-B7E4-C9F9-DA73-FBC1D9891449}"/>
              </a:ext>
            </a:extLst>
          </p:cNvPr>
          <p:cNvGraphicFramePr>
            <a:graphicFrameLocks noGrp="1"/>
          </p:cNvGraphicFramePr>
          <p:nvPr>
            <p:ph idx="1"/>
            <p:extLst/>
          </p:nvPr>
        </p:nvGraphicFramePr>
        <p:xfrm>
          <a:off x="397565" y="298174"/>
          <a:ext cx="11489635" cy="62121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51754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BD7D685-850B-29F7-132B-8A8E9D95FFDF}"/>
              </a:ext>
            </a:extLst>
          </p:cNvPr>
          <p:cNvGraphicFramePr>
            <a:graphicFrameLocks noGrp="1"/>
          </p:cNvGraphicFramePr>
          <p:nvPr>
            <p:ph idx="1"/>
            <p:extLst/>
          </p:nvPr>
        </p:nvGraphicFramePr>
        <p:xfrm>
          <a:off x="838200" y="517525"/>
          <a:ext cx="10515600" cy="5659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1090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80510"/>
          </a:xfrm>
        </p:spPr>
        <p:txBody>
          <a:bodyPr>
            <a:noAutofit/>
          </a:bodyPr>
          <a:lstStyle/>
          <a:p>
            <a:r>
              <a:rPr lang="en-US" sz="2000" dirty="0"/>
              <a:t>Occupation demographics by </a:t>
            </a:r>
            <a:r>
              <a:rPr lang="en-US" sz="2000" dirty="0" smtClean="0"/>
              <a:t>age are modeled </a:t>
            </a:r>
            <a:r>
              <a:rPr lang="en-US" sz="2000" dirty="0"/>
              <a:t>based upon employment by </a:t>
            </a:r>
            <a:r>
              <a:rPr lang="en-US" sz="2000" dirty="0" smtClean="0"/>
              <a:t>occupation </a:t>
            </a:r>
            <a:r>
              <a:rPr lang="en-US" sz="2000" dirty="0"/>
              <a:t>at place of residence and zip-code level data from the American Community Survey, 2017-2021. The bureau of labor statistics as a definition for “Prime Age” which could then be coupled with Labor force participation rates to define the Primary working age would be for a region or county. The </a:t>
            </a:r>
            <a:r>
              <a:rPr lang="en-US" sz="2000" dirty="0" smtClean="0"/>
              <a:t>visualization below </a:t>
            </a:r>
            <a:r>
              <a:rPr lang="en-US" sz="2000" dirty="0"/>
              <a:t>reflects occupational diversity within the PacMtn </a:t>
            </a:r>
            <a:r>
              <a:rPr lang="en-US" sz="2000" dirty="0" smtClean="0"/>
              <a:t>region.</a:t>
            </a: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937048"/>
            <a:ext cx="10515600" cy="2064881"/>
          </a:xfrm>
        </p:spPr>
      </p:pic>
    </p:spTree>
    <p:extLst>
      <p:ext uri="{BB962C8B-B14F-4D97-AF65-F5344CB8AC3E}">
        <p14:creationId xmlns:p14="http://schemas.microsoft.com/office/powerpoint/2010/main" val="3303808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009D9F4-1F7E-CFAC-39D2-8C83CC2DC757}"/>
              </a:ext>
            </a:extLst>
          </p:cNvPr>
          <p:cNvGraphicFramePr>
            <a:graphicFrameLocks noGrp="1"/>
          </p:cNvGraphicFramePr>
          <p:nvPr>
            <p:ph idx="1"/>
            <p:extLst/>
          </p:nvPr>
        </p:nvGraphicFramePr>
        <p:xfrm>
          <a:off x="437322" y="466724"/>
          <a:ext cx="11430000" cy="60533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7961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38B03AF-9C05-09C2-4DAD-93F154879CAE}"/>
              </a:ext>
            </a:extLst>
          </p:cNvPr>
          <p:cNvGraphicFramePr>
            <a:graphicFrameLocks noGrp="1"/>
          </p:cNvGraphicFramePr>
          <p:nvPr>
            <p:ph idx="1"/>
            <p:extLst/>
          </p:nvPr>
        </p:nvGraphicFramePr>
        <p:xfrm>
          <a:off x="427383" y="387626"/>
          <a:ext cx="11211339" cy="60628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5251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313881B-646A-DD4B-142A-3F4D74C398C5}"/>
              </a:ext>
            </a:extLst>
          </p:cNvPr>
          <p:cNvGraphicFramePr>
            <a:graphicFrameLocks noGrp="1"/>
          </p:cNvGraphicFramePr>
          <p:nvPr>
            <p:ph idx="1"/>
            <p:extLst/>
          </p:nvPr>
        </p:nvGraphicFramePr>
        <p:xfrm>
          <a:off x="417513" y="457200"/>
          <a:ext cx="11439525" cy="6022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95447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7697FB8-2884-F1BC-61C7-CE9B88C73412}"/>
              </a:ext>
            </a:extLst>
          </p:cNvPr>
          <p:cNvGraphicFramePr>
            <a:graphicFrameLocks noGrp="1"/>
          </p:cNvGraphicFramePr>
          <p:nvPr>
            <p:ph idx="1"/>
            <p:extLst/>
          </p:nvPr>
        </p:nvGraphicFramePr>
        <p:xfrm>
          <a:off x="404036" y="446566"/>
          <a:ext cx="11270513" cy="58798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5058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Unemployment Rate</a:t>
            </a:r>
            <a:br>
              <a:rPr lang="en-US" b="1" dirty="0"/>
            </a:br>
            <a:endParaRPr lang="en-US" dirty="0"/>
          </a:p>
        </p:txBody>
      </p:sp>
      <p:sp>
        <p:nvSpPr>
          <p:cNvPr id="3" name="Content Placeholder 2"/>
          <p:cNvSpPr>
            <a:spLocks noGrp="1"/>
          </p:cNvSpPr>
          <p:nvPr>
            <p:ph idx="1"/>
          </p:nvPr>
        </p:nvSpPr>
        <p:spPr>
          <a:xfrm>
            <a:off x="838200" y="1147176"/>
            <a:ext cx="10515600" cy="1998230"/>
          </a:xfrm>
        </p:spPr>
        <p:txBody>
          <a:bodyPr/>
          <a:lstStyle/>
          <a:p>
            <a:r>
              <a:rPr lang="en-US" dirty="0"/>
              <a:t>The unemployment rate for the Pacific Mountain was 3.7% as of July 2023. The regional unemployment rate was lower than the national rate of 3.8%. One year earlier, in July 2022, the unemployment rate in the Pacific Mountain was 4.8%. </a:t>
            </a:r>
          </a:p>
        </p:txBody>
      </p:sp>
      <p:pic>
        <p:nvPicPr>
          <p:cNvPr id="4" name="Picture 3" descr="http://jobseq.eqsuite.com/US/ChartAxd.axd?i=dcp_afdcd77e1.png&amp;_guid_=99625e01-3a14-4764-a991-4c52389fe0bf" title="cea_image_unemployment"/>
          <p:cNvPicPr/>
          <p:nvPr/>
        </p:nvPicPr>
        <p:blipFill dpi="300">
          <a:blip r:embed="rId2" cstate="print">
            <a:extLst>
              <a:ext uri="{28A0092B-C50C-407E-A947-70E740481C1C}">
                <a14:useLocalDpi xmlns:a14="http://schemas.microsoft.com/office/drawing/2010/main" val="0"/>
              </a:ext>
            </a:extLst>
          </a:blip>
          <a:srcRect/>
          <a:stretch>
            <a:fillRect/>
          </a:stretch>
        </p:blipFill>
        <p:spPr bwMode="auto">
          <a:xfrm>
            <a:off x="2212778" y="3145406"/>
            <a:ext cx="7766444" cy="3302269"/>
          </a:xfrm>
          <a:prstGeom prst="rect">
            <a:avLst/>
          </a:prstGeom>
          <a:noFill/>
          <a:ln>
            <a:noFill/>
          </a:ln>
        </p:spPr>
      </p:pic>
    </p:spTree>
    <p:extLst>
      <p:ext uri="{BB962C8B-B14F-4D97-AF65-F5344CB8AC3E}">
        <p14:creationId xmlns:p14="http://schemas.microsoft.com/office/powerpoint/2010/main" val="3857988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latin typeface="+mn-lt"/>
              </a:rPr>
              <a:t>The potential supply shortfall is an underlying force that the market needs to resolve one way or </a:t>
            </a:r>
            <a:r>
              <a:rPr lang="en-US" sz="2000" dirty="0" smtClean="0">
                <a:latin typeface="+mn-lt"/>
              </a:rPr>
              <a:t>another. While </a:t>
            </a:r>
            <a:r>
              <a:rPr lang="en-US" sz="2000" dirty="0">
                <a:latin typeface="+mn-lt"/>
              </a:rPr>
              <a:t>this an important analysis for determining local occupation needs, the occupation gap should be considered along with other regional data including growth and separation forecasts, unemployment rates, wage trends, and award and skill gap analyses.</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90426" y="1825625"/>
            <a:ext cx="6611148" cy="4351338"/>
          </a:xfrm>
        </p:spPr>
      </p:pic>
    </p:spTree>
    <p:extLst>
      <p:ext uri="{BB962C8B-B14F-4D97-AF65-F5344CB8AC3E}">
        <p14:creationId xmlns:p14="http://schemas.microsoft.com/office/powerpoint/2010/main" val="54976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Wage </a:t>
            </a:r>
            <a:r>
              <a:rPr lang="en-US" b="1" dirty="0" smtClean="0"/>
              <a:t>Trends</a:t>
            </a:r>
            <a:endParaRPr lang="en-US" dirty="0"/>
          </a:p>
        </p:txBody>
      </p:sp>
      <p:sp>
        <p:nvSpPr>
          <p:cNvPr id="3" name="Content Placeholder 2"/>
          <p:cNvSpPr>
            <a:spLocks noGrp="1"/>
          </p:cNvSpPr>
          <p:nvPr>
            <p:ph idx="1"/>
          </p:nvPr>
        </p:nvSpPr>
        <p:spPr>
          <a:xfrm>
            <a:off x="734833" y="1396255"/>
            <a:ext cx="10515600" cy="2176359"/>
          </a:xfrm>
        </p:spPr>
        <p:txBody>
          <a:bodyPr/>
          <a:lstStyle/>
          <a:p>
            <a:r>
              <a:rPr lang="en-US" dirty="0"/>
              <a:t>The average worker in the Pacific Mountain earned annual wages of $59,688 as of 2023Q1. Average annual wages per worker increased 5.5% in the region over the preceding four quarters. For comparison purposes, annual average wages were $68,501 in the nation as of 2023Q1</a:t>
            </a:r>
            <a:r>
              <a:rPr lang="en-US" dirty="0" smtClean="0"/>
              <a:t>.</a:t>
            </a:r>
            <a:endParaRPr lang="en-US" dirty="0"/>
          </a:p>
        </p:txBody>
      </p:sp>
      <p:pic>
        <p:nvPicPr>
          <p:cNvPr id="4" name="Picture 3" descr="http://jobseq.eqsuite.com/US/ChartAxd.axd?i=dcp_622464686.png&amp;_guid_=62adcd03-802e-473e-a84e-8729cedc1f5e" title="cea_image_avgWage"/>
          <p:cNvPicPr/>
          <p:nvPr/>
        </p:nvPicPr>
        <p:blipFill dpi="300">
          <a:blip r:embed="rId2" cstate="print">
            <a:extLst>
              <a:ext uri="{28A0092B-C50C-407E-A947-70E740481C1C}">
                <a14:useLocalDpi xmlns:a14="http://schemas.microsoft.com/office/drawing/2010/main" val="0"/>
              </a:ext>
            </a:extLst>
          </a:blip>
          <a:srcRect/>
          <a:stretch>
            <a:fillRect/>
          </a:stretch>
        </p:blipFill>
        <p:spPr bwMode="auto">
          <a:xfrm>
            <a:off x="2512612" y="3572614"/>
            <a:ext cx="7175157" cy="2898250"/>
          </a:xfrm>
          <a:prstGeom prst="rect">
            <a:avLst/>
          </a:prstGeom>
          <a:noFill/>
          <a:ln>
            <a:noFill/>
          </a:ln>
        </p:spPr>
      </p:pic>
    </p:spTree>
    <p:extLst>
      <p:ext uri="{BB962C8B-B14F-4D97-AF65-F5344CB8AC3E}">
        <p14:creationId xmlns:p14="http://schemas.microsoft.com/office/powerpoint/2010/main" val="3722839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Expected growth rates for occupations vary by the education and training required</a:t>
            </a:r>
            <a:r>
              <a:rPr lang="en-US" sz="2400" dirty="0" smtClean="0"/>
              <a:t>. Employers </a:t>
            </a:r>
            <a:r>
              <a:rPr lang="en-US" sz="2400" dirty="0"/>
              <a:t>recruiting </a:t>
            </a:r>
            <a:r>
              <a:rPr lang="en-US" sz="2400" dirty="0" smtClean="0"/>
              <a:t>for </a:t>
            </a:r>
            <a:r>
              <a:rPr lang="en-US" sz="2400" dirty="0"/>
              <a:t>these </a:t>
            </a:r>
            <a:r>
              <a:rPr lang="en-US" sz="2400" dirty="0" smtClean="0"/>
              <a:t>occupations can potentially resolve gaps in job requirements by creating increased </a:t>
            </a:r>
            <a:r>
              <a:rPr lang="en-US" sz="2400" dirty="0"/>
              <a:t>demand and wages enticing more local residents to get training for these occupations.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968853"/>
            <a:ext cx="10515600" cy="2064881"/>
          </a:xfrm>
        </p:spPr>
      </p:pic>
    </p:spTree>
    <p:extLst>
      <p:ext uri="{BB962C8B-B14F-4D97-AF65-F5344CB8AC3E}">
        <p14:creationId xmlns:p14="http://schemas.microsoft.com/office/powerpoint/2010/main" val="185327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Education </a:t>
            </a:r>
            <a:r>
              <a:rPr lang="en-US" b="1" dirty="0" smtClean="0"/>
              <a:t>Levels</a:t>
            </a:r>
            <a:endParaRPr lang="en-US" dirty="0"/>
          </a:p>
        </p:txBody>
      </p:sp>
      <p:sp>
        <p:nvSpPr>
          <p:cNvPr id="3" name="Content Placeholder 2"/>
          <p:cNvSpPr>
            <a:spLocks noGrp="1"/>
          </p:cNvSpPr>
          <p:nvPr>
            <p:ph idx="1"/>
          </p:nvPr>
        </p:nvSpPr>
        <p:spPr>
          <a:xfrm>
            <a:off x="838200" y="1364449"/>
            <a:ext cx="10515600" cy="1903537"/>
          </a:xfrm>
        </p:spPr>
        <p:txBody>
          <a:bodyPr>
            <a:normAutofit/>
          </a:bodyPr>
          <a:lstStyle/>
          <a:p>
            <a:r>
              <a:rPr lang="en-US" sz="2400" dirty="0"/>
              <a:t>O</a:t>
            </a:r>
            <a:r>
              <a:rPr lang="en-US" sz="2400" dirty="0" smtClean="0"/>
              <a:t>ccupations </a:t>
            </a:r>
            <a:r>
              <a:rPr lang="en-US" sz="2400" dirty="0"/>
              <a:t>typically requiring a postgraduate degree are expected to grow 1.7% per year, those requiring a bachelor’s degree are forecast to grow 1.5% per year, and occupations typically needing a 2-year degree or certificate are expected to grow 1.5% per year. </a:t>
            </a:r>
          </a:p>
        </p:txBody>
      </p:sp>
      <p:pic>
        <p:nvPicPr>
          <p:cNvPr id="4" name="Picture 3" title="cea_image_educationLevels"/>
          <p:cNvPicPr/>
          <p:nvPr/>
        </p:nvPicPr>
        <p:blipFill dpi="300">
          <a:blip r:embed="rId2" cstate="print">
            <a:extLst>
              <a:ext uri="{28A0092B-C50C-407E-A947-70E740481C1C}">
                <a14:useLocalDpi xmlns:a14="http://schemas.microsoft.com/office/drawing/2010/main" val="0"/>
              </a:ext>
            </a:extLst>
          </a:blip>
          <a:srcRect/>
          <a:stretch>
            <a:fillRect/>
          </a:stretch>
        </p:blipFill>
        <p:spPr bwMode="auto">
          <a:xfrm>
            <a:off x="2700793" y="3267986"/>
            <a:ext cx="6790413" cy="3590014"/>
          </a:xfrm>
          <a:prstGeom prst="rect">
            <a:avLst/>
          </a:prstGeom>
          <a:noFill/>
          <a:ln>
            <a:noFill/>
          </a:ln>
        </p:spPr>
      </p:pic>
    </p:spTree>
    <p:extLst>
      <p:ext uri="{BB962C8B-B14F-4D97-AF65-F5344CB8AC3E}">
        <p14:creationId xmlns:p14="http://schemas.microsoft.com/office/powerpoint/2010/main" val="410074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9567"/>
            <a:ext cx="10515600" cy="1325563"/>
          </a:xfrm>
        </p:spPr>
        <p:txBody>
          <a:bodyPr>
            <a:normAutofit/>
          </a:bodyPr>
          <a:lstStyle/>
          <a:p>
            <a:r>
              <a:rPr lang="en-US" sz="2400" dirty="0">
                <a:latin typeface="+mn-lt"/>
              </a:rPr>
              <a:t>Awards data are based upon degrees conferred for the academic year 2020-2021 and are provided by the National Center for Education Statistics.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968853"/>
            <a:ext cx="10515600" cy="2064881"/>
          </a:xfrm>
        </p:spPr>
      </p:pic>
    </p:spTree>
    <p:extLst>
      <p:ext uri="{BB962C8B-B14F-4D97-AF65-F5344CB8AC3E}">
        <p14:creationId xmlns:p14="http://schemas.microsoft.com/office/powerpoint/2010/main" val="2041970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ALICE</a:t>
            </a:r>
            <a:r>
              <a:rPr lang="en-US" sz="3600" dirty="0" smtClean="0"/>
              <a:t> (Asset Limited Income Constrained Employed)</a:t>
            </a:r>
            <a:endParaRPr lang="en-US" sz="3600" dirty="0"/>
          </a:p>
        </p:txBody>
      </p:sp>
      <p:pic>
        <p:nvPicPr>
          <p:cNvPr id="4" name="Content Placeholder 3"/>
          <p:cNvPicPr>
            <a:picLocks noGrp="1" noChangeAspect="1"/>
          </p:cNvPicPr>
          <p:nvPr>
            <p:ph idx="1"/>
          </p:nvPr>
        </p:nvPicPr>
        <p:blipFill>
          <a:blip r:embed="rId2"/>
          <a:stretch>
            <a:fillRect/>
          </a:stretch>
        </p:blipFill>
        <p:spPr>
          <a:xfrm>
            <a:off x="1033213" y="2465045"/>
            <a:ext cx="10125574" cy="2330153"/>
          </a:xfrm>
          <a:prstGeom prst="rect">
            <a:avLst/>
          </a:prstGeom>
        </p:spPr>
      </p:pic>
    </p:spTree>
    <p:extLst>
      <p:ext uri="{BB962C8B-B14F-4D97-AF65-F5344CB8AC3E}">
        <p14:creationId xmlns:p14="http://schemas.microsoft.com/office/powerpoint/2010/main" val="2081315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39C34D32DB54184CD0A453A93DE4C" ma:contentTypeVersion="18" ma:contentTypeDescription="Create a new document." ma:contentTypeScope="" ma:versionID="c182f2734fb442791d5721c444b0efcd">
  <xsd:schema xmlns:xsd="http://www.w3.org/2001/XMLSchema" xmlns:xs="http://www.w3.org/2001/XMLSchema" xmlns:p="http://schemas.microsoft.com/office/2006/metadata/properties" xmlns:ns2="ab0dc123-6651-4df1-8d10-8ecbc5f9d642" xmlns:ns3="2bd9a1c7-255d-441e-9a2a-72898b03ff59" targetNamespace="http://schemas.microsoft.com/office/2006/metadata/properties" ma:root="true" ma:fieldsID="725a70b87a5a41110c078b1f1e1d631d" ns2:_="" ns3:_="">
    <xsd:import namespace="ab0dc123-6651-4df1-8d10-8ecbc5f9d642"/>
    <xsd:import namespace="2bd9a1c7-255d-441e-9a2a-72898b03ff5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Comme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0dc123-6651-4df1-8d10-8ecbc5f9d6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Comments" ma:index="20" nillable="true" ma:displayName="Comments" ma:description="Give some sense of what is in the files and why" ma:format="Dropdown" ma:internalName="Comments">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168295c-8a3e-41e0-b0b8-914d5fab1c4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d9a1c7-255d-441e-9a2a-72898b03ff5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53f2387-33b5-4503-88a6-5c87c8078422}" ma:internalName="TaxCatchAll" ma:showField="CatchAllData" ma:web="2bd9a1c7-255d-441e-9a2a-72898b03ff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bd9a1c7-255d-441e-9a2a-72898b03ff59" xsi:nil="true"/>
    <lcf76f155ced4ddcb4097134ff3c332f xmlns="ab0dc123-6651-4df1-8d10-8ecbc5f9d642">
      <Terms xmlns="http://schemas.microsoft.com/office/infopath/2007/PartnerControls"/>
    </lcf76f155ced4ddcb4097134ff3c332f>
    <Comments xmlns="ab0dc123-6651-4df1-8d10-8ecbc5f9d642" xsi:nil="true"/>
  </documentManagement>
</p:properties>
</file>

<file path=customXml/itemProps1.xml><?xml version="1.0" encoding="utf-8"?>
<ds:datastoreItem xmlns:ds="http://schemas.openxmlformats.org/officeDocument/2006/customXml" ds:itemID="{83C26BD4-315C-4EB3-983C-DF94E0322B8A}"/>
</file>

<file path=customXml/itemProps2.xml><?xml version="1.0" encoding="utf-8"?>
<ds:datastoreItem xmlns:ds="http://schemas.openxmlformats.org/officeDocument/2006/customXml" ds:itemID="{F7A2C72A-1C64-4522-A9E6-92C498B34326}"/>
</file>

<file path=customXml/itemProps3.xml><?xml version="1.0" encoding="utf-8"?>
<ds:datastoreItem xmlns:ds="http://schemas.openxmlformats.org/officeDocument/2006/customXml" ds:itemID="{5BA57998-D5B4-49B3-9C72-4EC316709B85}"/>
</file>

<file path=docProps/app.xml><?xml version="1.0" encoding="utf-8"?>
<Properties xmlns="http://schemas.openxmlformats.org/officeDocument/2006/extended-properties" xmlns:vt="http://schemas.openxmlformats.org/officeDocument/2006/docPropsVTypes">
  <TotalTime>279</TotalTime>
  <Words>1329</Words>
  <Application>Microsoft Office PowerPoint</Application>
  <PresentationFormat>Widescreen</PresentationFormat>
  <Paragraphs>91</Paragraphs>
  <Slides>23</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Calibri Light</vt:lpstr>
      <vt:lpstr>Office Theme</vt:lpstr>
      <vt:lpstr>1_Office Theme</vt:lpstr>
      <vt:lpstr>Employment Trends </vt:lpstr>
      <vt:lpstr>Occupation demographics by age are modeled based upon employment by occupation at place of residence and zip-code level data from the American Community Survey, 2017-2021. The bureau of labor statistics as a definition for “Prime Age” which could then be coupled with Labor force participation rates to define the Primary working age would be for a region or county. The visualization below reflects occupational diversity within the PacMtn region.</vt:lpstr>
      <vt:lpstr>Unemployment Rate </vt:lpstr>
      <vt:lpstr>The potential supply shortfall is an underlying force that the market needs to resolve one way or another. While this an important analysis for determining local occupation needs, the occupation gap should be considered along with other regional data including growth and separation forecasts, unemployment rates, wage trends, and award and skill gap analyses.</vt:lpstr>
      <vt:lpstr>Wage Trends</vt:lpstr>
      <vt:lpstr>Expected growth rates for occupations vary by the education and training required. Employers recruiting for these occupations can potentially resolve gaps in job requirements by creating increased demand and wages enticing more local residents to get training for these occupations. </vt:lpstr>
      <vt:lpstr>Education Levels</vt:lpstr>
      <vt:lpstr>Awards data are based upon degrees conferred for the academic year 2020-2021 and are provided by the National Center for Education Statistics.</vt:lpstr>
      <vt:lpstr>ALICE (Asset Limited Income Constrained Employed)</vt:lpstr>
      <vt:lpstr>Demographics</vt:lpstr>
      <vt:lpstr>Demographics Continued</vt:lpstr>
      <vt:lpstr>PacMtn Employment, Labor and Wage Insights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Pacific Mountain Workforce Development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Trends </dc:title>
  <dc:creator>Aaron Pentland</dc:creator>
  <cp:lastModifiedBy>Aaron Pentland</cp:lastModifiedBy>
  <cp:revision>17</cp:revision>
  <dcterms:created xsi:type="dcterms:W3CDTF">2023-09-18T23:20:22Z</dcterms:created>
  <dcterms:modified xsi:type="dcterms:W3CDTF">2023-09-27T17:13:13Z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0x0101007B239C34D32DB54184CD0A453A93DE4C</vt:lpwstr>
  </property>
</Properties>
</file>