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Nunito"/>
      <p:regular r:id="rId19"/>
      <p:bold r:id="rId20"/>
      <p:italic r:id="rId21"/>
      <p:boldItalic r:id="rId22"/>
    </p:embeddedFont>
    <p:embeddedFont>
      <p:font typeface="Maven Pro"/>
      <p:regular r:id="rId23"/>
      <p:bold r:id="rId24"/>
    </p:embeddedFont>
    <p:embeddedFont>
      <p:font typeface="Old Standard TT"/>
      <p:regular r:id="rId25"/>
      <p:bold r:id="rId26"/>
      <p: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OldStandardTT-bold.fntdata"/><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font" Target="fonts/Nunito-italic.fntdata"/><Relationship Id="rId3" Type="http://schemas.openxmlformats.org/officeDocument/2006/relationships/presProps" Target="presProps.xml"/><Relationship Id="rId25" Type="http://schemas.openxmlformats.org/officeDocument/2006/relationships/font" Target="fonts/OldStandardTT-regular.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font" Target="fonts/Nunito-bold.fntdata"/><Relationship Id="rId2" Type="http://schemas.openxmlformats.org/officeDocument/2006/relationships/viewProps" Target="viewProps.xml"/><Relationship Id="rId16" Type="http://schemas.openxmlformats.org/officeDocument/2006/relationships/slide" Target="slides/slide11.xml"/><Relationship Id="rId29" Type="http://schemas.openxmlformats.org/officeDocument/2006/relationships/customXml" Target="../customXml/item2.xml"/><Relationship Id="rId24" Type="http://schemas.openxmlformats.org/officeDocument/2006/relationships/font" Target="fonts/MavenPro-bold.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font" Target="fonts/MavenPro-regular.fntdata"/><Relationship Id="rId5" Type="http://schemas.openxmlformats.org/officeDocument/2006/relationships/notesMaster" Target="notesMasters/notesMaster1.xml"/><Relationship Id="rId15" Type="http://schemas.openxmlformats.org/officeDocument/2006/relationships/slide" Target="slides/slide10.xml"/><Relationship Id="rId28"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font" Target="fonts/Nunito-regular.fntdata"/><Relationship Id="rId22" Type="http://schemas.openxmlformats.org/officeDocument/2006/relationships/font" Target="fonts/Nunito-boldItalic.fntdata"/><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font" Target="fonts/OldStandardTT-italic.fntdata"/><Relationship Id="rId14" Type="http://schemas.openxmlformats.org/officeDocument/2006/relationships/slide" Target="slides/slide9.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4921d64f2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14921d64f2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695C"/>
              </a:buClr>
              <a:buSzPts val="1400"/>
              <a:buFont typeface="Old Standard TT"/>
              <a:buChar char="●"/>
            </a:pPr>
            <a:r>
              <a:rPr lang="en" sz="1400">
                <a:solidFill>
                  <a:srgbClr val="00695C"/>
                </a:solidFill>
                <a:latin typeface="Old Standard TT"/>
                <a:ea typeface="Old Standard TT"/>
                <a:cs typeface="Old Standard TT"/>
                <a:sym typeface="Old Standard TT"/>
              </a:rPr>
              <a:t>Industry driven, high standard, occupation specific training</a:t>
            </a:r>
            <a:endParaRPr sz="1400">
              <a:solidFill>
                <a:srgbClr val="00695C"/>
              </a:solidFill>
              <a:latin typeface="Old Standard TT"/>
              <a:ea typeface="Old Standard TT"/>
              <a:cs typeface="Old Standard TT"/>
              <a:sym typeface="Old Standard TT"/>
            </a:endParaRPr>
          </a:p>
          <a:p>
            <a:pPr indent="-317500" lvl="0" marL="457200" rtl="0" algn="l">
              <a:spcBef>
                <a:spcPts val="0"/>
              </a:spcBef>
              <a:spcAft>
                <a:spcPts val="0"/>
              </a:spcAft>
              <a:buClr>
                <a:srgbClr val="00695C"/>
              </a:buClr>
              <a:buSzPts val="1400"/>
              <a:buFont typeface="Old Standard TT"/>
              <a:buChar char="●"/>
            </a:pPr>
            <a:r>
              <a:rPr lang="en" sz="1400">
                <a:solidFill>
                  <a:srgbClr val="00695C"/>
                </a:solidFill>
                <a:latin typeface="Old Standard TT"/>
                <a:ea typeface="Old Standard TT"/>
                <a:cs typeface="Old Standard TT"/>
                <a:sym typeface="Old Standard TT"/>
              </a:rPr>
              <a:t>Prepare future workforce in demand fields</a:t>
            </a:r>
            <a:endParaRPr sz="1400">
              <a:solidFill>
                <a:srgbClr val="00695C"/>
              </a:solidFill>
              <a:latin typeface="Old Standard TT"/>
              <a:ea typeface="Old Standard TT"/>
              <a:cs typeface="Old Standard TT"/>
              <a:sym typeface="Old Standard TT"/>
            </a:endParaRPr>
          </a:p>
          <a:p>
            <a:pPr indent="-317500" lvl="0" marL="457200" rtl="0" algn="l">
              <a:spcBef>
                <a:spcPts val="0"/>
              </a:spcBef>
              <a:spcAft>
                <a:spcPts val="0"/>
              </a:spcAft>
              <a:buClr>
                <a:srgbClr val="00695C"/>
              </a:buClr>
              <a:buSzPts val="1400"/>
              <a:buFont typeface="Old Standard TT"/>
              <a:buChar char="●"/>
            </a:pPr>
            <a:r>
              <a:rPr lang="en" sz="1400">
                <a:solidFill>
                  <a:srgbClr val="00695C"/>
                </a:solidFill>
                <a:latin typeface="Old Standard TT"/>
                <a:ea typeface="Old Standard TT"/>
                <a:cs typeface="Old Standard TT"/>
                <a:sym typeface="Old Standard TT"/>
              </a:rPr>
              <a:t>Work experience, with classroom instruction with nationally recognized credential</a:t>
            </a:r>
            <a:endParaRPr sz="1400">
              <a:solidFill>
                <a:srgbClr val="00695C"/>
              </a:solidFill>
              <a:latin typeface="Old Standard TT"/>
              <a:ea typeface="Old Standard TT"/>
              <a:cs typeface="Old Standard TT"/>
              <a:sym typeface="Old Standard TT"/>
            </a:endParaRPr>
          </a:p>
          <a:p>
            <a:pPr indent="-317500" lvl="0" marL="457200" rtl="0" algn="l">
              <a:spcBef>
                <a:spcPts val="0"/>
              </a:spcBef>
              <a:spcAft>
                <a:spcPts val="0"/>
              </a:spcAft>
              <a:buClr>
                <a:srgbClr val="00695C"/>
              </a:buClr>
              <a:buSzPts val="1400"/>
              <a:buFont typeface="Old Standard TT"/>
              <a:buChar char="●"/>
            </a:pPr>
            <a:r>
              <a:rPr lang="en" sz="1400">
                <a:solidFill>
                  <a:srgbClr val="00695C"/>
                </a:solidFill>
                <a:latin typeface="Old Standard TT"/>
                <a:ea typeface="Old Standard TT"/>
                <a:cs typeface="Old Standard TT"/>
                <a:sym typeface="Old Standard TT"/>
              </a:rPr>
              <a:t>On the job training monitored by occupation specific mentors/journeyworkers</a:t>
            </a:r>
            <a:endParaRPr sz="1400">
              <a:solidFill>
                <a:srgbClr val="00695C"/>
              </a:solidFill>
              <a:latin typeface="Old Standard TT"/>
              <a:ea typeface="Old Standard TT"/>
              <a:cs typeface="Old Standard TT"/>
              <a:sym typeface="Old Standard TT"/>
            </a:endParaRPr>
          </a:p>
          <a:p>
            <a:pPr indent="-317500" lvl="0" marL="457200" rtl="0" algn="l">
              <a:spcBef>
                <a:spcPts val="0"/>
              </a:spcBef>
              <a:spcAft>
                <a:spcPts val="0"/>
              </a:spcAft>
              <a:buClr>
                <a:srgbClr val="00695C"/>
              </a:buClr>
              <a:buSzPts val="1400"/>
              <a:buFont typeface="Old Standard TT"/>
              <a:buChar char="●"/>
            </a:pPr>
            <a:r>
              <a:rPr lang="en" sz="1400">
                <a:solidFill>
                  <a:srgbClr val="00695C"/>
                </a:solidFill>
                <a:latin typeface="Old Standard TT"/>
                <a:ea typeface="Old Standard TT"/>
                <a:cs typeface="Old Standard TT"/>
                <a:sym typeface="Old Standard TT"/>
              </a:rPr>
              <a:t>Must be considered an apprenticeable occupation</a:t>
            </a:r>
            <a:endParaRPr sz="1400">
              <a:solidFill>
                <a:srgbClr val="00695C"/>
              </a:solidFill>
              <a:latin typeface="Old Standard TT"/>
              <a:ea typeface="Old Standard TT"/>
              <a:cs typeface="Old Standard TT"/>
              <a:sym typeface="Old Standard TT"/>
            </a:endParaRPr>
          </a:p>
          <a:p>
            <a:pPr indent="-317500" lvl="0" marL="457200" rtl="0" algn="l">
              <a:spcBef>
                <a:spcPts val="0"/>
              </a:spcBef>
              <a:spcAft>
                <a:spcPts val="0"/>
              </a:spcAft>
              <a:buClr>
                <a:srgbClr val="00695C"/>
              </a:buClr>
              <a:buSzPts val="1400"/>
              <a:buFont typeface="Old Standard TT"/>
              <a:buChar char="●"/>
            </a:pPr>
            <a:r>
              <a:rPr lang="en" sz="1400">
                <a:solidFill>
                  <a:srgbClr val="00695C"/>
                </a:solidFill>
                <a:latin typeface="Old Standard TT"/>
                <a:ea typeface="Old Standard TT"/>
                <a:cs typeface="Old Standard TT"/>
                <a:sym typeface="Old Standard TT"/>
              </a:rPr>
              <a:t>Registered apprenticeship programs must be approved by the WSATC </a:t>
            </a:r>
            <a:endParaRPr sz="1400">
              <a:solidFill>
                <a:srgbClr val="00695C"/>
              </a:solidFill>
              <a:latin typeface="Old Standard TT"/>
              <a:ea typeface="Old Standard TT"/>
              <a:cs typeface="Old Standard TT"/>
              <a:sym typeface="Old Standard TT"/>
            </a:endParaRPr>
          </a:p>
          <a:p>
            <a:pPr indent="-317500" lvl="0" marL="457200" rtl="0" algn="l">
              <a:spcBef>
                <a:spcPts val="0"/>
              </a:spcBef>
              <a:spcAft>
                <a:spcPts val="0"/>
              </a:spcAft>
              <a:buClr>
                <a:srgbClr val="00695C"/>
              </a:buClr>
              <a:buSzPts val="1400"/>
              <a:buFont typeface="Old Standard TT"/>
              <a:buChar char="●"/>
            </a:pPr>
            <a:r>
              <a:rPr lang="en" sz="1400">
                <a:solidFill>
                  <a:srgbClr val="00695C"/>
                </a:solidFill>
                <a:latin typeface="Old Standard TT"/>
                <a:ea typeface="Old Standard TT"/>
                <a:cs typeface="Old Standard TT"/>
                <a:sym typeface="Old Standard TT"/>
              </a:rPr>
              <a:t>Apprentices learn the practical and theoretical aspects of a highly skilled occupation, and achieve journey level status</a:t>
            </a:r>
            <a:endParaRPr sz="1400">
              <a:solidFill>
                <a:srgbClr val="00695C"/>
              </a:solidFill>
              <a:latin typeface="Old Standard TT"/>
              <a:ea typeface="Old Standard TT"/>
              <a:cs typeface="Old Standard TT"/>
              <a:sym typeface="Old Standard TT"/>
            </a:endParaRPr>
          </a:p>
          <a:p>
            <a:pPr indent="0" lvl="0" marL="0" rtl="0" algn="l">
              <a:spcBef>
                <a:spcPts val="0"/>
              </a:spcBef>
              <a:spcAft>
                <a:spcPts val="0"/>
              </a:spcAft>
              <a:buNone/>
            </a:pPr>
            <a:r>
              <a:rPr lang="en" sz="1400">
                <a:solidFill>
                  <a:srgbClr val="00695C"/>
                </a:solidFill>
                <a:latin typeface="Old Standard TT"/>
                <a:ea typeface="Old Standard TT"/>
                <a:cs typeface="Old Standard TT"/>
                <a:sym typeface="Old Standard TT"/>
              </a:rPr>
              <a:t>Registered apprenticeship really catered to the building and construction trades, with 80 percent of apprentices being within those occupations. However, there are current registered apprenticeship programs in far more industries, such as manufacturing, cosmetology, medical assisting, and vet tech. This model can fill the gaps in workforce, and should be considered if the occupation is in fact apprentice able. </a:t>
            </a:r>
            <a:endParaRPr sz="1400">
              <a:solidFill>
                <a:srgbClr val="00695C"/>
              </a:solidFill>
              <a:latin typeface="Old Standard TT"/>
              <a:ea typeface="Old Standard TT"/>
              <a:cs typeface="Old Standard TT"/>
              <a:sym typeface="Old Standard T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3aa820166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3aa820166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00695C"/>
              </a:buClr>
              <a:buSzPts val="1200"/>
              <a:buFont typeface="Old Standard TT"/>
              <a:buChar char="●"/>
            </a:pPr>
            <a:r>
              <a:rPr b="1" lang="en" sz="1200">
                <a:solidFill>
                  <a:srgbClr val="00695C"/>
                </a:solidFill>
                <a:latin typeface="Old Standard TT"/>
                <a:ea typeface="Old Standard TT"/>
                <a:cs typeface="Old Standard TT"/>
                <a:sym typeface="Old Standard TT"/>
              </a:rPr>
              <a:t>Help individuals meet the entry requirements for apprenticeship programs and ensure they are prepared to be successful in their apprenticeship</a:t>
            </a:r>
            <a:endParaRPr b="1" sz="1200">
              <a:solidFill>
                <a:srgbClr val="00695C"/>
              </a:solidFill>
              <a:latin typeface="Old Standard TT"/>
              <a:ea typeface="Old Standard TT"/>
              <a:cs typeface="Old Standard TT"/>
              <a:sym typeface="Old Standard TT"/>
            </a:endParaRPr>
          </a:p>
          <a:p>
            <a:pPr indent="-304800" lvl="0" marL="457200" rtl="0" algn="l">
              <a:spcBef>
                <a:spcPts val="0"/>
              </a:spcBef>
              <a:spcAft>
                <a:spcPts val="0"/>
              </a:spcAft>
              <a:buClr>
                <a:srgbClr val="00695C"/>
              </a:buClr>
              <a:buSzPts val="1200"/>
              <a:buFont typeface="Old Standard TT"/>
              <a:buChar char="●"/>
            </a:pPr>
            <a:r>
              <a:rPr b="1" lang="en" sz="1200">
                <a:solidFill>
                  <a:srgbClr val="00695C"/>
                </a:solidFill>
                <a:latin typeface="Old Standard TT"/>
                <a:ea typeface="Old Standard TT"/>
                <a:cs typeface="Old Standard TT"/>
                <a:sym typeface="Old Standard TT"/>
              </a:rPr>
              <a:t>Training and curriculum based on industry standards</a:t>
            </a:r>
            <a:endParaRPr b="1" sz="1200">
              <a:solidFill>
                <a:srgbClr val="00695C"/>
              </a:solidFill>
              <a:latin typeface="Old Standard TT"/>
              <a:ea typeface="Old Standard TT"/>
              <a:cs typeface="Old Standard TT"/>
              <a:sym typeface="Old Standard TT"/>
            </a:endParaRPr>
          </a:p>
          <a:p>
            <a:pPr indent="-304800" lvl="0" marL="457200" rtl="0" algn="l">
              <a:spcBef>
                <a:spcPts val="0"/>
              </a:spcBef>
              <a:spcAft>
                <a:spcPts val="0"/>
              </a:spcAft>
              <a:buClr>
                <a:srgbClr val="00695C"/>
              </a:buClr>
              <a:buSzPts val="1200"/>
              <a:buFont typeface="Old Standard TT"/>
              <a:buChar char="●"/>
            </a:pPr>
            <a:r>
              <a:rPr b="1" lang="en" sz="1200">
                <a:solidFill>
                  <a:srgbClr val="00695C"/>
                </a:solidFill>
                <a:latin typeface="Old Standard TT"/>
                <a:ea typeface="Old Standard TT"/>
                <a:cs typeface="Old Standard TT"/>
                <a:sym typeface="Old Standard TT"/>
              </a:rPr>
              <a:t>Strategies that increase apprenticeship opportunities for disadvantaged individuals, and those with limited training or limited credentials</a:t>
            </a:r>
            <a:endParaRPr b="1" sz="1200">
              <a:solidFill>
                <a:srgbClr val="00695C"/>
              </a:solidFill>
              <a:latin typeface="Old Standard TT"/>
              <a:ea typeface="Old Standard TT"/>
              <a:cs typeface="Old Standard TT"/>
              <a:sym typeface="Old Standard TT"/>
            </a:endParaRPr>
          </a:p>
          <a:p>
            <a:pPr indent="0" lvl="0" marL="0" rtl="0" algn="l">
              <a:spcBef>
                <a:spcPts val="0"/>
              </a:spcBef>
              <a:spcAft>
                <a:spcPts val="0"/>
              </a:spcAft>
              <a:buNone/>
            </a:pPr>
            <a:r>
              <a:rPr b="1" lang="en" sz="1200">
                <a:solidFill>
                  <a:srgbClr val="00695C"/>
                </a:solidFill>
                <a:latin typeface="Old Standard TT"/>
                <a:ea typeface="Old Standard TT"/>
                <a:cs typeface="Old Standard TT"/>
                <a:sym typeface="Old Standard TT"/>
              </a:rPr>
              <a:t>What is really great about pre- apprenticeship is the ability to structure this for your industry. Currently we see pre apprenticeship being used widely by the building and construction trades, and manufacturing/aerospace. But this learning structure really could be used for so many more industries, like the retail industry, or any other industry that requires soft skills, advocacy, and confidence building. </a:t>
            </a:r>
            <a:endParaRPr b="1" sz="1200">
              <a:solidFill>
                <a:srgbClr val="00695C"/>
              </a:solidFill>
              <a:latin typeface="Old Standard TT"/>
              <a:ea typeface="Old Standard TT"/>
              <a:cs typeface="Old Standard TT"/>
              <a:sym typeface="Old Standard T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3aa820166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3aa820166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a:t>
            </a:r>
            <a:r>
              <a:rPr lang="en"/>
              <a:t>let's</a:t>
            </a:r>
            <a:r>
              <a:rPr lang="en"/>
              <a:t> look at the benefits of training. </a:t>
            </a:r>
            <a:endParaRPr/>
          </a:p>
          <a:p>
            <a:pPr indent="0" lvl="0" marL="0" rtl="0" algn="l">
              <a:spcBef>
                <a:spcPts val="0"/>
              </a:spcBef>
              <a:spcAft>
                <a:spcPts val="0"/>
              </a:spcAft>
              <a:buNone/>
            </a:pPr>
            <a:r>
              <a:rPr lang="en"/>
              <a:t>This training should be organized, which allows you to ensure that no step or skill is missed. </a:t>
            </a:r>
            <a:endParaRPr/>
          </a:p>
          <a:p>
            <a:pPr indent="0" lvl="0" marL="0" rtl="0" algn="l">
              <a:spcBef>
                <a:spcPts val="0"/>
              </a:spcBef>
              <a:spcAft>
                <a:spcPts val="0"/>
              </a:spcAft>
              <a:buNone/>
            </a:pPr>
            <a:r>
              <a:rPr lang="en"/>
              <a:t>This can be tailored to your specific needs, which cuts down on re-work, which is costly. You will end up with a higher skilled employee base. Training can and should include safety </a:t>
            </a:r>
            <a:r>
              <a:rPr lang="en"/>
              <a:t>necessary</a:t>
            </a:r>
            <a:r>
              <a:rPr lang="en"/>
              <a:t> to work safely.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 of this allows for better productivity, high profit margins because workers know the best way to accomplish </a:t>
            </a:r>
            <a:r>
              <a:rPr lang="en"/>
              <a:t>tasks. Studies have shown that employees who have gone through employer sponsored training are more loyal to their company, and employees who are safety trained are clearly more safe on the job doing daily tasks.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3aa820166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3aa820166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5661bd68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5661bd68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1002f61c4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1002f61c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476f790b5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476f790b5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476f790b5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476f790b5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476f790b5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476f790b5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476f790b5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476f790b5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5b50af151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5b50af151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5b50af151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5b50af151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5.jpg"/><Relationship Id="rId6" Type="http://schemas.openxmlformats.org/officeDocument/2006/relationships/image" Target="../media/image6.png"/><Relationship Id="rId7" Type="http://schemas.openxmlformats.org/officeDocument/2006/relationships/hyperlink" Target="http://www.consultingbychristina.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76" name="Shape 276"/>
        <p:cNvGrpSpPr/>
        <p:nvPr/>
      </p:nvGrpSpPr>
      <p:grpSpPr>
        <a:xfrm>
          <a:off x="0" y="0"/>
          <a:ext cx="0" cy="0"/>
          <a:chOff x="0" y="0"/>
          <a:chExt cx="0" cy="0"/>
        </a:xfrm>
      </p:grpSpPr>
      <p:sp>
        <p:nvSpPr>
          <p:cNvPr id="277" name="Google Shape;277;p13"/>
          <p:cNvSpPr txBox="1"/>
          <p:nvPr>
            <p:ph type="ctrTitle"/>
          </p:nvPr>
        </p:nvSpPr>
        <p:spPr>
          <a:xfrm>
            <a:off x="270700" y="857250"/>
            <a:ext cx="8118600" cy="20010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4644"/>
              <a:t>Apprenticeship</a:t>
            </a:r>
            <a:endParaRPr sz="4644"/>
          </a:p>
          <a:p>
            <a:pPr indent="457200" lvl="0" marL="0" rtl="0" algn="l">
              <a:spcBef>
                <a:spcPts val="0"/>
              </a:spcBef>
              <a:spcAft>
                <a:spcPts val="0"/>
              </a:spcAft>
              <a:buNone/>
            </a:pPr>
            <a:r>
              <a:rPr lang="en" sz="3644"/>
              <a:t>In the PacMTN Region</a:t>
            </a:r>
            <a:r>
              <a:rPr b="1" lang="en" sz="3644">
                <a:solidFill>
                  <a:schemeClr val="lt1"/>
                </a:solidFill>
              </a:rPr>
              <a:t>:</a:t>
            </a:r>
            <a:r>
              <a:rPr lang="en" sz="4644">
                <a:solidFill>
                  <a:schemeClr val="dk1"/>
                </a:solidFill>
              </a:rPr>
              <a:t> </a:t>
            </a:r>
            <a:endParaRPr sz="4644">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sz="2711">
                <a:solidFill>
                  <a:srgbClr val="F3F3F3"/>
                </a:solidFill>
              </a:rPr>
              <a:t>Are we using this training method?</a:t>
            </a:r>
            <a:r>
              <a:rPr lang="en">
                <a:solidFill>
                  <a:srgbClr val="F3F3F3"/>
                </a:solidFill>
              </a:rPr>
              <a:t>  </a:t>
            </a:r>
            <a:endParaRPr b="1">
              <a:solidFill>
                <a:srgbClr val="F3F3F3"/>
              </a:solidFill>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Presented by: Christina Riley, Consultant </a:t>
            </a:r>
            <a:endParaRPr b="1"/>
          </a:p>
        </p:txBody>
      </p:sp>
      <p:pic>
        <p:nvPicPr>
          <p:cNvPr id="279" name="Google Shape;279;p13"/>
          <p:cNvPicPr preferRelativeResize="0"/>
          <p:nvPr/>
        </p:nvPicPr>
        <p:blipFill>
          <a:blip r:embed="rId3">
            <a:alphaModFix/>
          </a:blip>
          <a:stretch>
            <a:fillRect/>
          </a:stretch>
        </p:blipFill>
        <p:spPr>
          <a:xfrm>
            <a:off x="57723" y="4291698"/>
            <a:ext cx="2639446" cy="787500"/>
          </a:xfrm>
          <a:prstGeom prst="rect">
            <a:avLst/>
          </a:prstGeom>
          <a:noFill/>
          <a:ln>
            <a:noFill/>
          </a:ln>
        </p:spPr>
      </p:pic>
      <p:pic>
        <p:nvPicPr>
          <p:cNvPr id="280" name="Google Shape;280;p13"/>
          <p:cNvPicPr preferRelativeResize="0"/>
          <p:nvPr/>
        </p:nvPicPr>
        <p:blipFill>
          <a:blip r:embed="rId4">
            <a:alphaModFix/>
          </a:blip>
          <a:stretch>
            <a:fillRect/>
          </a:stretch>
        </p:blipFill>
        <p:spPr>
          <a:xfrm>
            <a:off x="5740251" y="3596299"/>
            <a:ext cx="3349049" cy="1498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2"/>
          <p:cNvSpPr txBox="1"/>
          <p:nvPr>
            <p:ph type="title"/>
          </p:nvPr>
        </p:nvSpPr>
        <p:spPr>
          <a:xfrm>
            <a:off x="311700" y="271650"/>
            <a:ext cx="85206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5000"/>
              <a:t>Apprenticeship </a:t>
            </a:r>
            <a:endParaRPr b="1" sz="5000"/>
          </a:p>
        </p:txBody>
      </p:sp>
      <p:sp>
        <p:nvSpPr>
          <p:cNvPr id="335" name="Google Shape;335;p22"/>
          <p:cNvSpPr/>
          <p:nvPr/>
        </p:nvSpPr>
        <p:spPr>
          <a:xfrm>
            <a:off x="522600" y="1552325"/>
            <a:ext cx="2570400" cy="12744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lt1"/>
              </a:solidFill>
            </a:endParaRPr>
          </a:p>
          <a:p>
            <a:pPr indent="0" lvl="0" marL="0" rtl="0" algn="ctr">
              <a:spcBef>
                <a:spcPts val="0"/>
              </a:spcBef>
              <a:spcAft>
                <a:spcPts val="0"/>
              </a:spcAft>
              <a:buNone/>
            </a:pPr>
            <a:r>
              <a:t/>
            </a:r>
            <a:endParaRPr b="1">
              <a:solidFill>
                <a:schemeClr val="lt1"/>
              </a:solidFill>
            </a:endParaRPr>
          </a:p>
          <a:p>
            <a:pPr indent="0" lvl="0" marL="0" rtl="0" algn="ctr">
              <a:spcBef>
                <a:spcPts val="0"/>
              </a:spcBef>
              <a:spcAft>
                <a:spcPts val="0"/>
              </a:spcAft>
              <a:buNone/>
            </a:pPr>
            <a:r>
              <a:rPr b="1" lang="en" sz="1800">
                <a:solidFill>
                  <a:schemeClr val="lt1"/>
                </a:solidFill>
              </a:rPr>
              <a:t>PAID ON THE JOB TRAINING</a:t>
            </a:r>
            <a:br>
              <a:rPr b="1" lang="en">
                <a:solidFill>
                  <a:schemeClr val="lt1"/>
                </a:solidFill>
              </a:rPr>
            </a:br>
            <a:br>
              <a:rPr b="1" lang="en">
                <a:solidFill>
                  <a:schemeClr val="lt1"/>
                </a:solidFill>
              </a:rPr>
            </a:br>
            <a:br>
              <a:rPr b="1" lang="en">
                <a:solidFill>
                  <a:schemeClr val="lt1"/>
                </a:solidFill>
              </a:rPr>
            </a:br>
            <a:endParaRPr b="1">
              <a:solidFill>
                <a:schemeClr val="lt1"/>
              </a:solidFill>
            </a:endParaRPr>
          </a:p>
        </p:txBody>
      </p:sp>
      <p:sp>
        <p:nvSpPr>
          <p:cNvPr id="336" name="Google Shape;336;p22"/>
          <p:cNvSpPr/>
          <p:nvPr/>
        </p:nvSpPr>
        <p:spPr>
          <a:xfrm>
            <a:off x="3546625" y="1552325"/>
            <a:ext cx="2570400" cy="1274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p>
          <a:p>
            <a:pPr indent="0" lvl="0" marL="0" rtl="0" algn="ctr">
              <a:spcBef>
                <a:spcPts val="0"/>
              </a:spcBef>
              <a:spcAft>
                <a:spcPts val="0"/>
              </a:spcAft>
              <a:buNone/>
            </a:pPr>
            <a:r>
              <a:rPr b="1" lang="en" sz="1800"/>
              <a:t>SCHEDULED CLASSROOM INSTRUCTION </a:t>
            </a:r>
            <a:br>
              <a:rPr b="1" lang="en"/>
            </a:br>
            <a:br>
              <a:rPr b="1" lang="en"/>
            </a:br>
            <a:endParaRPr b="1"/>
          </a:p>
        </p:txBody>
      </p:sp>
      <p:sp>
        <p:nvSpPr>
          <p:cNvPr id="337" name="Google Shape;337;p22"/>
          <p:cNvSpPr/>
          <p:nvPr/>
        </p:nvSpPr>
        <p:spPr>
          <a:xfrm>
            <a:off x="6570625" y="1552325"/>
            <a:ext cx="2197500" cy="1274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chemeClr val="lt1"/>
              </a:solidFill>
            </a:endParaRPr>
          </a:p>
          <a:p>
            <a:pPr indent="0" lvl="0" marL="0" rtl="0" algn="ctr">
              <a:spcBef>
                <a:spcPts val="0"/>
              </a:spcBef>
              <a:spcAft>
                <a:spcPts val="0"/>
              </a:spcAft>
              <a:buNone/>
            </a:pPr>
            <a:r>
              <a:t/>
            </a:r>
            <a:endParaRPr b="1" sz="1800">
              <a:solidFill>
                <a:schemeClr val="lt1"/>
              </a:solidFill>
            </a:endParaRPr>
          </a:p>
          <a:p>
            <a:pPr indent="0" lvl="0" marL="0" rtl="0" algn="ctr">
              <a:spcBef>
                <a:spcPts val="0"/>
              </a:spcBef>
              <a:spcAft>
                <a:spcPts val="0"/>
              </a:spcAft>
              <a:buNone/>
            </a:pPr>
            <a:r>
              <a:rPr b="1" lang="en" sz="1800">
                <a:solidFill>
                  <a:schemeClr val="lt1"/>
                </a:solidFill>
              </a:rPr>
              <a:t>INDUSTRY RECOGNIZED CREDENTIALS</a:t>
            </a:r>
            <a:br>
              <a:rPr b="1" lang="en" sz="1800">
                <a:solidFill>
                  <a:schemeClr val="lt1"/>
                </a:solidFill>
              </a:rPr>
            </a:br>
            <a:br>
              <a:rPr b="1" lang="en" sz="1800">
                <a:solidFill>
                  <a:schemeClr val="lt1"/>
                </a:solidFill>
              </a:rPr>
            </a:br>
            <a:endParaRPr b="1" sz="1800">
              <a:solidFill>
                <a:schemeClr val="lt1"/>
              </a:solidFill>
            </a:endParaRPr>
          </a:p>
        </p:txBody>
      </p:sp>
      <p:sp>
        <p:nvSpPr>
          <p:cNvPr id="338" name="Google Shape;338;p22"/>
          <p:cNvSpPr txBox="1"/>
          <p:nvPr/>
        </p:nvSpPr>
        <p:spPr>
          <a:xfrm>
            <a:off x="904950" y="2934725"/>
            <a:ext cx="7334100" cy="21702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Clr>
                <a:schemeClr val="dk2"/>
              </a:buClr>
              <a:buSzPts val="2300"/>
              <a:buFont typeface="Old Standard TT"/>
              <a:buChar char="●"/>
            </a:pPr>
            <a:r>
              <a:rPr b="1" lang="en" sz="2300">
                <a:solidFill>
                  <a:schemeClr val="dk2"/>
                </a:solidFill>
                <a:latin typeface="Old Standard TT"/>
                <a:ea typeface="Old Standard TT"/>
                <a:cs typeface="Old Standard TT"/>
                <a:sym typeface="Old Standard TT"/>
              </a:rPr>
              <a:t>Industry driven, high standard, occupation specific training</a:t>
            </a:r>
            <a:endParaRPr b="1" sz="2300">
              <a:solidFill>
                <a:schemeClr val="dk2"/>
              </a:solidFill>
              <a:latin typeface="Old Standard TT"/>
              <a:ea typeface="Old Standard TT"/>
              <a:cs typeface="Old Standard TT"/>
              <a:sym typeface="Old Standard TT"/>
            </a:endParaRPr>
          </a:p>
          <a:p>
            <a:pPr indent="-374650" lvl="0" marL="457200" rtl="0" algn="l">
              <a:spcBef>
                <a:spcPts val="0"/>
              </a:spcBef>
              <a:spcAft>
                <a:spcPts val="0"/>
              </a:spcAft>
              <a:buClr>
                <a:schemeClr val="dk2"/>
              </a:buClr>
              <a:buSzPts val="2300"/>
              <a:buFont typeface="Old Standard TT"/>
              <a:buChar char="●"/>
            </a:pPr>
            <a:r>
              <a:rPr b="1" lang="en" sz="2300">
                <a:solidFill>
                  <a:schemeClr val="dk2"/>
                </a:solidFill>
                <a:latin typeface="Old Standard TT"/>
                <a:ea typeface="Old Standard TT"/>
                <a:cs typeface="Old Standard TT"/>
                <a:sym typeface="Old Standard TT"/>
              </a:rPr>
              <a:t>Prepare future workforce in demand fields</a:t>
            </a:r>
            <a:endParaRPr b="1" sz="2300">
              <a:solidFill>
                <a:schemeClr val="dk2"/>
              </a:solidFill>
              <a:latin typeface="Old Standard TT"/>
              <a:ea typeface="Old Standard TT"/>
              <a:cs typeface="Old Standard TT"/>
              <a:sym typeface="Old Standard TT"/>
            </a:endParaRPr>
          </a:p>
          <a:p>
            <a:pPr indent="-374650" lvl="0" marL="457200" rtl="0" algn="l">
              <a:spcBef>
                <a:spcPts val="0"/>
              </a:spcBef>
              <a:spcAft>
                <a:spcPts val="0"/>
              </a:spcAft>
              <a:buClr>
                <a:schemeClr val="dk2"/>
              </a:buClr>
              <a:buSzPts val="2300"/>
              <a:buFont typeface="Old Standard TT"/>
              <a:buChar char="●"/>
            </a:pPr>
            <a:r>
              <a:rPr b="1" lang="en" sz="2300">
                <a:solidFill>
                  <a:schemeClr val="dk2"/>
                </a:solidFill>
                <a:latin typeface="Old Standard TT"/>
                <a:ea typeface="Old Standard TT"/>
                <a:cs typeface="Old Standard TT"/>
                <a:sym typeface="Old Standard TT"/>
              </a:rPr>
              <a:t>Work experience, with classroom instruction with nationally recognized credential</a:t>
            </a:r>
            <a:endParaRPr b="1" sz="2300">
              <a:solidFill>
                <a:schemeClr val="dk2"/>
              </a:solidFill>
              <a:latin typeface="Old Standard TT"/>
              <a:ea typeface="Old Standard TT"/>
              <a:cs typeface="Old Standard TT"/>
              <a:sym typeface="Old Standard TT"/>
            </a:endParaRPr>
          </a:p>
          <a:p>
            <a:pPr indent="0" lvl="0" marL="457200" rtl="0" algn="l">
              <a:spcBef>
                <a:spcPts val="0"/>
              </a:spcBef>
              <a:spcAft>
                <a:spcPts val="0"/>
              </a:spcAft>
              <a:buNone/>
            </a:pPr>
            <a:r>
              <a:t/>
            </a:r>
            <a:endParaRPr>
              <a:solidFill>
                <a:schemeClr val="dk2"/>
              </a:solidFill>
              <a:latin typeface="Old Standard TT"/>
              <a:ea typeface="Old Standard TT"/>
              <a:cs typeface="Old Standard TT"/>
              <a:sym typeface="Old Standard TT"/>
            </a:endParaRPr>
          </a:p>
        </p:txBody>
      </p:sp>
      <p:pic>
        <p:nvPicPr>
          <p:cNvPr id="339" name="Google Shape;339;p22"/>
          <p:cNvPicPr preferRelativeResize="0"/>
          <p:nvPr/>
        </p:nvPicPr>
        <p:blipFill>
          <a:blip r:embed="rId3">
            <a:alphaModFix/>
          </a:blip>
          <a:stretch>
            <a:fillRect/>
          </a:stretch>
        </p:blipFill>
        <p:spPr>
          <a:xfrm>
            <a:off x="6918275" y="4487859"/>
            <a:ext cx="2197501" cy="655641"/>
          </a:xfrm>
          <a:prstGeom prst="rect">
            <a:avLst/>
          </a:prstGeom>
          <a:noFill/>
          <a:ln>
            <a:noFill/>
          </a:ln>
        </p:spPr>
      </p:pic>
      <p:sp>
        <p:nvSpPr>
          <p:cNvPr id="340" name="Google Shape;340;p22"/>
          <p:cNvSpPr/>
          <p:nvPr/>
        </p:nvSpPr>
        <p:spPr>
          <a:xfrm>
            <a:off x="3146713" y="1947125"/>
            <a:ext cx="346200" cy="4848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2"/>
          <p:cNvSpPr/>
          <p:nvPr/>
        </p:nvSpPr>
        <p:spPr>
          <a:xfrm>
            <a:off x="6170725" y="1947125"/>
            <a:ext cx="346200" cy="4848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3"/>
          <p:cNvSpPr txBox="1"/>
          <p:nvPr>
            <p:ph type="title"/>
          </p:nvPr>
        </p:nvSpPr>
        <p:spPr>
          <a:xfrm>
            <a:off x="470375" y="190750"/>
            <a:ext cx="85206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4000"/>
              <a:t>Pre-Apprenticeship Training </a:t>
            </a:r>
            <a:endParaRPr b="1" sz="4000"/>
          </a:p>
        </p:txBody>
      </p:sp>
      <p:pic>
        <p:nvPicPr>
          <p:cNvPr id="347" name="Google Shape;347;p23"/>
          <p:cNvPicPr preferRelativeResize="0"/>
          <p:nvPr/>
        </p:nvPicPr>
        <p:blipFill>
          <a:blip r:embed="rId3">
            <a:alphaModFix/>
          </a:blip>
          <a:stretch>
            <a:fillRect/>
          </a:stretch>
        </p:blipFill>
        <p:spPr>
          <a:xfrm>
            <a:off x="7088747" y="4442778"/>
            <a:ext cx="2055250" cy="613200"/>
          </a:xfrm>
          <a:prstGeom prst="rect">
            <a:avLst/>
          </a:prstGeom>
          <a:noFill/>
          <a:ln>
            <a:noFill/>
          </a:ln>
        </p:spPr>
      </p:pic>
      <p:sp>
        <p:nvSpPr>
          <p:cNvPr id="348" name="Google Shape;348;p23"/>
          <p:cNvSpPr txBox="1"/>
          <p:nvPr/>
        </p:nvSpPr>
        <p:spPr>
          <a:xfrm>
            <a:off x="104350" y="1424900"/>
            <a:ext cx="5305200" cy="31401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dk2"/>
              </a:buClr>
              <a:buSzPts val="2400"/>
              <a:buFont typeface="Old Standard TT"/>
              <a:buChar char="●"/>
            </a:pPr>
            <a:r>
              <a:rPr b="1" lang="en" sz="2400">
                <a:solidFill>
                  <a:schemeClr val="dk2"/>
                </a:solidFill>
                <a:latin typeface="Old Standard TT"/>
                <a:ea typeface="Old Standard TT"/>
                <a:cs typeface="Old Standard TT"/>
                <a:sym typeface="Old Standard TT"/>
              </a:rPr>
              <a:t>A program or set of services designed to prepare</a:t>
            </a:r>
            <a:br>
              <a:rPr b="1" lang="en" sz="2400">
                <a:solidFill>
                  <a:schemeClr val="dk2"/>
                </a:solidFill>
                <a:latin typeface="Old Standard TT"/>
                <a:ea typeface="Old Standard TT"/>
                <a:cs typeface="Old Standard TT"/>
                <a:sym typeface="Old Standard TT"/>
              </a:rPr>
            </a:br>
            <a:r>
              <a:rPr b="1" lang="en" sz="2400">
                <a:solidFill>
                  <a:schemeClr val="dk2"/>
                </a:solidFill>
                <a:latin typeface="Old Standard TT"/>
                <a:ea typeface="Old Standard TT"/>
                <a:cs typeface="Old Standard TT"/>
                <a:sym typeface="Old Standard TT"/>
              </a:rPr>
              <a:t> individuals to enter &amp; succeed</a:t>
            </a:r>
            <a:br>
              <a:rPr b="1" lang="en" sz="2400">
                <a:solidFill>
                  <a:schemeClr val="dk2"/>
                </a:solidFill>
                <a:latin typeface="Old Standard TT"/>
                <a:ea typeface="Old Standard TT"/>
                <a:cs typeface="Old Standard TT"/>
                <a:sym typeface="Old Standard TT"/>
              </a:rPr>
            </a:br>
            <a:r>
              <a:rPr b="1" lang="en" sz="2400">
                <a:solidFill>
                  <a:schemeClr val="dk2"/>
                </a:solidFill>
                <a:latin typeface="Old Standard TT"/>
                <a:ea typeface="Old Standard TT"/>
                <a:cs typeface="Old Standard TT"/>
                <a:sym typeface="Old Standard TT"/>
              </a:rPr>
              <a:t> in an Apprenticeship program</a:t>
            </a:r>
            <a:endParaRPr b="1" sz="2400">
              <a:solidFill>
                <a:schemeClr val="dk2"/>
              </a:solidFill>
              <a:latin typeface="Old Standard TT"/>
              <a:ea typeface="Old Standard TT"/>
              <a:cs typeface="Old Standard TT"/>
              <a:sym typeface="Old Standard TT"/>
            </a:endParaRPr>
          </a:p>
          <a:p>
            <a:pPr indent="-381000" lvl="0" marL="457200" rtl="0" algn="l">
              <a:spcBef>
                <a:spcPts val="0"/>
              </a:spcBef>
              <a:spcAft>
                <a:spcPts val="0"/>
              </a:spcAft>
              <a:buClr>
                <a:schemeClr val="dk2"/>
              </a:buClr>
              <a:buSzPts val="2400"/>
              <a:buFont typeface="Old Standard TT"/>
              <a:buChar char="●"/>
            </a:pPr>
            <a:r>
              <a:rPr b="1" lang="en" sz="2400">
                <a:solidFill>
                  <a:schemeClr val="dk2"/>
                </a:solidFill>
                <a:latin typeface="Old Standard TT"/>
                <a:ea typeface="Old Standard TT"/>
                <a:cs typeface="Old Standard TT"/>
                <a:sym typeface="Old Standard TT"/>
              </a:rPr>
              <a:t>Documented partnership with at least one Registered Apprenticeship program</a:t>
            </a:r>
            <a:endParaRPr b="1" sz="2400">
              <a:solidFill>
                <a:schemeClr val="dk2"/>
              </a:solidFill>
              <a:latin typeface="Old Standard TT"/>
              <a:ea typeface="Old Standard TT"/>
              <a:cs typeface="Old Standard TT"/>
              <a:sym typeface="Old Standard TT"/>
            </a:endParaRPr>
          </a:p>
          <a:p>
            <a:pPr indent="-381000" lvl="0" marL="457200" rtl="0" algn="l">
              <a:spcBef>
                <a:spcPts val="0"/>
              </a:spcBef>
              <a:spcAft>
                <a:spcPts val="0"/>
              </a:spcAft>
              <a:buClr>
                <a:schemeClr val="dk2"/>
              </a:buClr>
              <a:buSzPts val="2400"/>
              <a:buFont typeface="Old Standard TT"/>
              <a:buChar char="●"/>
            </a:pPr>
            <a:r>
              <a:rPr b="1" lang="en" sz="2400">
                <a:solidFill>
                  <a:schemeClr val="dk2"/>
                </a:solidFill>
                <a:latin typeface="Old Standard TT"/>
                <a:ea typeface="Old Standard TT"/>
                <a:cs typeface="Old Standard TT"/>
                <a:sym typeface="Old Standard TT"/>
              </a:rPr>
              <a:t>Hands-on experience </a:t>
            </a:r>
            <a:endParaRPr b="1" sz="2400">
              <a:solidFill>
                <a:schemeClr val="dk2"/>
              </a:solidFill>
              <a:latin typeface="Old Standard TT"/>
              <a:ea typeface="Old Standard TT"/>
              <a:cs typeface="Old Standard TT"/>
              <a:sym typeface="Old Standard TT"/>
            </a:endParaRPr>
          </a:p>
        </p:txBody>
      </p:sp>
      <p:sp>
        <p:nvSpPr>
          <p:cNvPr id="349" name="Google Shape;349;p23"/>
          <p:cNvSpPr/>
          <p:nvPr/>
        </p:nvSpPr>
        <p:spPr>
          <a:xfrm>
            <a:off x="5113925" y="1532988"/>
            <a:ext cx="3877049" cy="1645918"/>
          </a:xfrm>
          <a:prstGeom prst="rect">
            <a:avLst/>
          </a:prstGeom>
        </p:spPr>
        <p:txBody>
          <a:bodyPr>
            <a:prstTxWarp prst="textPlain"/>
          </a:bodyPr>
          <a:lstStyle/>
          <a:p>
            <a:pPr lvl="0" algn="ctr"/>
            <a:r>
              <a:rPr b="0" i="0">
                <a:ln cap="flat" cmpd="sng" w="9525">
                  <a:solidFill>
                    <a:schemeClr val="accent4"/>
                  </a:solidFill>
                  <a:prstDash val="solid"/>
                  <a:round/>
                  <a:headEnd len="sm" w="sm" type="none"/>
                  <a:tailEnd len="sm" w="sm" type="none"/>
                </a:ln>
                <a:solidFill>
                  <a:schemeClr val="dk1"/>
                </a:solidFill>
                <a:latin typeface="Old Standard TT"/>
              </a:rPr>
              <a:t>Partnership + Opportunities </a:t>
            </a:r>
            <a:br>
              <a:rPr b="0" i="0">
                <a:ln cap="flat" cmpd="sng" w="9525">
                  <a:solidFill>
                    <a:schemeClr val="accent4"/>
                  </a:solidFill>
                  <a:prstDash val="solid"/>
                  <a:round/>
                  <a:headEnd len="sm" w="sm" type="none"/>
                  <a:tailEnd len="sm" w="sm" type="none"/>
                </a:ln>
                <a:solidFill>
                  <a:schemeClr val="dk1"/>
                </a:solidFill>
                <a:latin typeface="Old Standard TT"/>
              </a:rPr>
            </a:br>
            <a:r>
              <a:rPr b="0" i="0">
                <a:ln cap="flat" cmpd="sng" w="9525">
                  <a:solidFill>
                    <a:schemeClr val="accent4"/>
                  </a:solidFill>
                  <a:prstDash val="solid"/>
                  <a:round/>
                  <a:headEnd len="sm" w="sm" type="none"/>
                  <a:tailEnd len="sm" w="sm" type="none"/>
                </a:ln>
                <a:solidFill>
                  <a:schemeClr val="dk1"/>
                </a:solidFill>
                <a:latin typeface="Old Standard TT"/>
              </a:rPr>
              <a:t>= outcomes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4"/>
          <p:cNvSpPr txBox="1"/>
          <p:nvPr>
            <p:ph type="title"/>
          </p:nvPr>
        </p:nvSpPr>
        <p:spPr>
          <a:xfrm>
            <a:off x="265500" y="288550"/>
            <a:ext cx="4045200" cy="133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a:solidFill>
                  <a:schemeClr val="dk2"/>
                </a:solidFill>
              </a:rPr>
              <a:t>BENEFITS OF TRAINING A R</a:t>
            </a:r>
            <a:r>
              <a:rPr lang="en" sz="2720"/>
              <a:t>EGIONAL WORKFORCE</a:t>
            </a:r>
            <a:endParaRPr b="1" sz="2720">
              <a:solidFill>
                <a:schemeClr val="dk2"/>
              </a:solidFill>
            </a:endParaRPr>
          </a:p>
        </p:txBody>
      </p:sp>
      <p:sp>
        <p:nvSpPr>
          <p:cNvPr id="355" name="Google Shape;355;p24"/>
          <p:cNvSpPr txBox="1"/>
          <p:nvPr>
            <p:ph idx="1" type="subTitle"/>
          </p:nvPr>
        </p:nvSpPr>
        <p:spPr>
          <a:xfrm>
            <a:off x="43200" y="2004825"/>
            <a:ext cx="4489800" cy="2109600"/>
          </a:xfrm>
          <a:prstGeom prst="rect">
            <a:avLst/>
          </a:prstGeom>
        </p:spPr>
        <p:txBody>
          <a:bodyPr anchorCtr="0" anchor="t" bIns="91425" lIns="91425" spcFirstLastPara="1" rIns="91425" wrap="square" tIns="91425">
            <a:normAutofit fontScale="85000" lnSpcReduction="20000"/>
          </a:bodyPr>
          <a:lstStyle/>
          <a:p>
            <a:pPr indent="-358140" lvl="0" marL="457200" rtl="0" algn="l">
              <a:spcBef>
                <a:spcPts val="0"/>
              </a:spcBef>
              <a:spcAft>
                <a:spcPts val="0"/>
              </a:spcAft>
              <a:buSzPct val="100000"/>
              <a:buChar char="●"/>
            </a:pPr>
            <a:r>
              <a:rPr b="1" lang="en" sz="2400"/>
              <a:t>Organized Training</a:t>
            </a:r>
            <a:endParaRPr b="1" sz="2400"/>
          </a:p>
          <a:p>
            <a:pPr indent="-358140" lvl="0" marL="457200" rtl="0" algn="l">
              <a:spcBef>
                <a:spcPts val="0"/>
              </a:spcBef>
              <a:spcAft>
                <a:spcPts val="0"/>
              </a:spcAft>
              <a:buSzPct val="100000"/>
              <a:buChar char="●"/>
            </a:pPr>
            <a:r>
              <a:rPr b="1" lang="en" sz="2400"/>
              <a:t>Meets employers needs</a:t>
            </a:r>
            <a:endParaRPr b="1" sz="2400"/>
          </a:p>
          <a:p>
            <a:pPr indent="-358140" lvl="0" marL="457200" rtl="0" algn="l">
              <a:spcBef>
                <a:spcPts val="0"/>
              </a:spcBef>
              <a:spcAft>
                <a:spcPts val="0"/>
              </a:spcAft>
              <a:buSzPct val="100000"/>
              <a:buChar char="●"/>
            </a:pPr>
            <a:r>
              <a:rPr b="1" lang="en" sz="2400"/>
              <a:t>Allows for expansion</a:t>
            </a:r>
            <a:endParaRPr b="1" sz="2400"/>
          </a:p>
          <a:p>
            <a:pPr indent="-358140" lvl="0" marL="457200" rtl="0" algn="l">
              <a:spcBef>
                <a:spcPts val="0"/>
              </a:spcBef>
              <a:spcAft>
                <a:spcPts val="0"/>
              </a:spcAft>
              <a:buSzPct val="100000"/>
              <a:buChar char="●"/>
            </a:pPr>
            <a:r>
              <a:rPr b="1" lang="en" sz="2400"/>
              <a:t>Highly skilled </a:t>
            </a:r>
            <a:endParaRPr b="1" sz="2400"/>
          </a:p>
          <a:p>
            <a:pPr indent="-358140" lvl="0" marL="457200" rtl="0" algn="l">
              <a:spcBef>
                <a:spcPts val="0"/>
              </a:spcBef>
              <a:spcAft>
                <a:spcPts val="0"/>
              </a:spcAft>
              <a:buSzPct val="100000"/>
              <a:buChar char="●"/>
            </a:pPr>
            <a:r>
              <a:rPr b="1" lang="en" sz="2400"/>
              <a:t>Cuts down on training costs</a:t>
            </a:r>
            <a:endParaRPr b="1" sz="2400"/>
          </a:p>
          <a:p>
            <a:pPr indent="-358140" lvl="0" marL="457200" rtl="0" algn="l">
              <a:spcBef>
                <a:spcPts val="0"/>
              </a:spcBef>
              <a:spcAft>
                <a:spcPts val="0"/>
              </a:spcAft>
              <a:buSzPct val="100000"/>
              <a:buChar char="●"/>
            </a:pPr>
            <a:r>
              <a:rPr b="1" lang="en" sz="2400"/>
              <a:t>Cuts down on employee turnover</a:t>
            </a:r>
            <a:endParaRPr b="1" sz="2400"/>
          </a:p>
          <a:p>
            <a:pPr indent="0" lvl="0" marL="457200" rtl="0" algn="l">
              <a:spcBef>
                <a:spcPts val="0"/>
              </a:spcBef>
              <a:spcAft>
                <a:spcPts val="0"/>
              </a:spcAft>
              <a:buNone/>
            </a:pPr>
            <a:r>
              <a:t/>
            </a:r>
            <a:endParaRPr/>
          </a:p>
        </p:txBody>
      </p:sp>
      <p:sp>
        <p:nvSpPr>
          <p:cNvPr id="356" name="Google Shape;356;p24"/>
          <p:cNvSpPr txBox="1"/>
          <p:nvPr>
            <p:ph idx="2" type="body"/>
          </p:nvPr>
        </p:nvSpPr>
        <p:spPr>
          <a:xfrm>
            <a:off x="4903700" y="661000"/>
            <a:ext cx="3430500" cy="3870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000" u="sng"/>
              <a:t>IMPROVES:</a:t>
            </a:r>
            <a:endParaRPr sz="3000" u="sng"/>
          </a:p>
          <a:p>
            <a:pPr indent="0" lvl="0" marL="0" rtl="0" algn="ctr">
              <a:spcBef>
                <a:spcPts val="1200"/>
              </a:spcBef>
              <a:spcAft>
                <a:spcPts val="0"/>
              </a:spcAft>
              <a:buNone/>
            </a:pPr>
            <a:r>
              <a:rPr b="1" lang="en" sz="2100"/>
              <a:t>PRODUCTIVITY</a:t>
            </a:r>
            <a:endParaRPr b="1" sz="2100"/>
          </a:p>
          <a:p>
            <a:pPr indent="0" lvl="0" marL="0" rtl="0" algn="ctr">
              <a:spcBef>
                <a:spcPts val="1200"/>
              </a:spcBef>
              <a:spcAft>
                <a:spcPts val="0"/>
              </a:spcAft>
              <a:buNone/>
            </a:pPr>
            <a:r>
              <a:rPr b="1" lang="en" sz="2100"/>
              <a:t>PROFITABILITY</a:t>
            </a:r>
            <a:endParaRPr b="1" sz="2100"/>
          </a:p>
          <a:p>
            <a:pPr indent="0" lvl="0" marL="0" rtl="0" algn="ctr">
              <a:spcBef>
                <a:spcPts val="1200"/>
              </a:spcBef>
              <a:spcAft>
                <a:spcPts val="0"/>
              </a:spcAft>
              <a:buNone/>
            </a:pPr>
            <a:r>
              <a:rPr b="1" lang="en" sz="2100"/>
              <a:t>LOYALTY</a:t>
            </a:r>
            <a:endParaRPr b="1" sz="2100"/>
          </a:p>
          <a:p>
            <a:pPr indent="0" lvl="0" marL="0" rtl="0" algn="ctr">
              <a:spcBef>
                <a:spcPts val="1200"/>
              </a:spcBef>
              <a:spcAft>
                <a:spcPts val="1200"/>
              </a:spcAft>
              <a:buNone/>
            </a:pPr>
            <a:r>
              <a:rPr b="1" lang="en" sz="2100"/>
              <a:t>SAFETY</a:t>
            </a:r>
            <a:endParaRPr b="1" sz="2100"/>
          </a:p>
        </p:txBody>
      </p:sp>
      <p:pic>
        <p:nvPicPr>
          <p:cNvPr id="357" name="Google Shape;357;p24"/>
          <p:cNvPicPr preferRelativeResize="0"/>
          <p:nvPr/>
        </p:nvPicPr>
        <p:blipFill>
          <a:blip r:embed="rId3">
            <a:alphaModFix/>
          </a:blip>
          <a:stretch>
            <a:fillRect/>
          </a:stretch>
        </p:blipFill>
        <p:spPr>
          <a:xfrm>
            <a:off x="7036400" y="4523100"/>
            <a:ext cx="2079374" cy="620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a:t>THANK YOU!</a:t>
            </a:r>
            <a:endParaRPr b="1" i="1">
              <a:solidFill>
                <a:schemeClr val="dk2"/>
              </a:solidFill>
            </a:endParaRPr>
          </a:p>
        </p:txBody>
      </p:sp>
      <p:pic>
        <p:nvPicPr>
          <p:cNvPr id="363" name="Google Shape;363;p25"/>
          <p:cNvPicPr preferRelativeResize="0"/>
          <p:nvPr/>
        </p:nvPicPr>
        <p:blipFill>
          <a:blip r:embed="rId3">
            <a:alphaModFix/>
          </a:blip>
          <a:stretch>
            <a:fillRect/>
          </a:stretch>
        </p:blipFill>
        <p:spPr>
          <a:xfrm>
            <a:off x="6777822" y="4437522"/>
            <a:ext cx="2366174" cy="705975"/>
          </a:xfrm>
          <a:prstGeom prst="rect">
            <a:avLst/>
          </a:prstGeom>
          <a:noFill/>
          <a:ln>
            <a:noFill/>
          </a:ln>
        </p:spPr>
      </p:pic>
      <p:pic>
        <p:nvPicPr>
          <p:cNvPr id="364" name="Google Shape;364;p25"/>
          <p:cNvPicPr preferRelativeResize="0"/>
          <p:nvPr/>
        </p:nvPicPr>
        <p:blipFill>
          <a:blip r:embed="rId4">
            <a:alphaModFix/>
          </a:blip>
          <a:stretch>
            <a:fillRect/>
          </a:stretch>
        </p:blipFill>
        <p:spPr>
          <a:xfrm>
            <a:off x="7264225" y="1210625"/>
            <a:ext cx="1631828" cy="2781650"/>
          </a:xfrm>
          <a:prstGeom prst="rect">
            <a:avLst/>
          </a:prstGeom>
          <a:noFill/>
          <a:ln>
            <a:noFill/>
          </a:ln>
        </p:spPr>
      </p:pic>
      <p:pic>
        <p:nvPicPr>
          <p:cNvPr id="365" name="Google Shape;365;p25"/>
          <p:cNvPicPr preferRelativeResize="0"/>
          <p:nvPr/>
        </p:nvPicPr>
        <p:blipFill>
          <a:blip r:embed="rId5">
            <a:alphaModFix/>
          </a:blip>
          <a:stretch>
            <a:fillRect/>
          </a:stretch>
        </p:blipFill>
        <p:spPr>
          <a:xfrm>
            <a:off x="4790950" y="1210625"/>
            <a:ext cx="2226074" cy="2781651"/>
          </a:xfrm>
          <a:prstGeom prst="rect">
            <a:avLst/>
          </a:prstGeom>
          <a:noFill/>
          <a:ln>
            <a:noFill/>
          </a:ln>
        </p:spPr>
      </p:pic>
      <p:pic>
        <p:nvPicPr>
          <p:cNvPr id="366" name="Google Shape;366;p25"/>
          <p:cNvPicPr preferRelativeResize="0"/>
          <p:nvPr/>
        </p:nvPicPr>
        <p:blipFill>
          <a:blip r:embed="rId6">
            <a:alphaModFix/>
          </a:blip>
          <a:stretch>
            <a:fillRect/>
          </a:stretch>
        </p:blipFill>
        <p:spPr>
          <a:xfrm>
            <a:off x="129400" y="1229900"/>
            <a:ext cx="4170122" cy="2446931"/>
          </a:xfrm>
          <a:prstGeom prst="rect">
            <a:avLst/>
          </a:prstGeom>
          <a:noFill/>
          <a:ln cap="flat" cmpd="sng" w="9525">
            <a:solidFill>
              <a:schemeClr val="lt2"/>
            </a:solidFill>
            <a:prstDash val="solid"/>
            <a:round/>
            <a:headEnd len="sm" w="sm" type="none"/>
            <a:tailEnd len="sm" w="sm" type="none"/>
          </a:ln>
        </p:spPr>
      </p:pic>
      <p:sp>
        <p:nvSpPr>
          <p:cNvPr id="367" name="Google Shape;367;p25"/>
          <p:cNvSpPr txBox="1"/>
          <p:nvPr/>
        </p:nvSpPr>
        <p:spPr>
          <a:xfrm>
            <a:off x="325550" y="3932500"/>
            <a:ext cx="5195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solidFill>
                  <a:schemeClr val="dk2"/>
                </a:solidFill>
                <a:latin typeface="Old Standard TT"/>
                <a:ea typeface="Old Standard TT"/>
                <a:cs typeface="Old Standard TT"/>
                <a:sym typeface="Old Standard TT"/>
                <a:hlinkClick r:id="rId7">
                  <a:extLst>
                    <a:ext uri="{A12FA001-AC4F-418D-AE19-62706E023703}">
                      <ahyp:hlinkClr val="tx"/>
                    </a:ext>
                  </a:extLst>
                </a:hlinkClick>
              </a:rPr>
              <a:t>WWW.CONSULTINGBYCHRISTINA.COM</a:t>
            </a:r>
            <a:endParaRPr b="1">
              <a:solidFill>
                <a:schemeClr val="dk2"/>
              </a:solidFill>
              <a:latin typeface="Old Standard TT"/>
              <a:ea typeface="Old Standard TT"/>
              <a:cs typeface="Old Standard TT"/>
              <a:sym typeface="Old Standard TT"/>
            </a:endParaRPr>
          </a:p>
          <a:p>
            <a:pPr indent="0" lvl="0" marL="0" rtl="0" algn="l">
              <a:spcBef>
                <a:spcPts val="0"/>
              </a:spcBef>
              <a:spcAft>
                <a:spcPts val="0"/>
              </a:spcAft>
              <a:buNone/>
            </a:pPr>
            <a:r>
              <a:t/>
            </a:r>
            <a:endParaRPr>
              <a:latin typeface="Old Standard TT"/>
              <a:ea typeface="Old Standard TT"/>
              <a:cs typeface="Old Standard TT"/>
              <a:sym typeface="Old Standard TT"/>
            </a:endParaRPr>
          </a:p>
          <a:p>
            <a:pPr indent="0" lvl="0" marL="0" rtl="0" algn="l">
              <a:spcBef>
                <a:spcPts val="0"/>
              </a:spcBef>
              <a:spcAft>
                <a:spcPts val="0"/>
              </a:spcAft>
              <a:buNone/>
            </a:pPr>
            <a:r>
              <a:rPr b="1" lang="en">
                <a:latin typeface="Old Standard TT"/>
                <a:ea typeface="Old Standard TT"/>
                <a:cs typeface="Old Standard TT"/>
                <a:sym typeface="Old Standard TT"/>
              </a:rPr>
              <a:t>EMAIL: </a:t>
            </a:r>
            <a:r>
              <a:rPr lang="en">
                <a:latin typeface="Old Standard TT"/>
                <a:ea typeface="Old Standard TT"/>
                <a:cs typeface="Old Standard TT"/>
                <a:sym typeface="Old Standard TT"/>
              </a:rPr>
              <a:t>CHRISTINARILEY.CONSULTING@GMAILCOM</a:t>
            </a:r>
            <a:endParaRPr>
              <a:latin typeface="Old Standard TT"/>
              <a:ea typeface="Old Standard TT"/>
              <a:cs typeface="Old Standard TT"/>
              <a:sym typeface="Old Standard TT"/>
            </a:endParaRPr>
          </a:p>
          <a:p>
            <a:pPr indent="0" lvl="0" marL="0" rtl="0" algn="l">
              <a:spcBef>
                <a:spcPts val="0"/>
              </a:spcBef>
              <a:spcAft>
                <a:spcPts val="0"/>
              </a:spcAft>
              <a:buNone/>
            </a:pPr>
            <a:r>
              <a:rPr b="1" lang="en">
                <a:latin typeface="Old Standard TT"/>
                <a:ea typeface="Old Standard TT"/>
                <a:cs typeface="Old Standard TT"/>
                <a:sym typeface="Old Standard TT"/>
              </a:rPr>
              <a:t>PHONE:</a:t>
            </a:r>
            <a:r>
              <a:rPr lang="en">
                <a:latin typeface="Old Standard TT"/>
                <a:ea typeface="Old Standard TT"/>
                <a:cs typeface="Old Standard TT"/>
                <a:sym typeface="Old Standard TT"/>
              </a:rPr>
              <a:t> (360) 620-0530</a:t>
            </a:r>
            <a:endParaRPr>
              <a:latin typeface="Old Standard TT"/>
              <a:ea typeface="Old Standard TT"/>
              <a:cs typeface="Old Standard TT"/>
              <a:sym typeface="Old Standard T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4"/>
          <p:cNvSpPr txBox="1"/>
          <p:nvPr>
            <p:ph type="title"/>
          </p:nvPr>
        </p:nvSpPr>
        <p:spPr>
          <a:xfrm>
            <a:off x="1092750" y="579575"/>
            <a:ext cx="7653600" cy="4090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sz="5000" u="sng">
                <a:solidFill>
                  <a:srgbClr val="000000"/>
                </a:solidFill>
              </a:rPr>
              <a:t>Topics of Discussion</a:t>
            </a:r>
            <a:br>
              <a:rPr b="1" lang="en" sz="3400" u="sng">
                <a:solidFill>
                  <a:srgbClr val="000000"/>
                </a:solidFill>
              </a:rPr>
            </a:br>
            <a:endParaRPr sz="3388"/>
          </a:p>
          <a:p>
            <a:pPr indent="-390524" lvl="0" marL="457200" rtl="0" algn="l">
              <a:spcBef>
                <a:spcPts val="0"/>
              </a:spcBef>
              <a:spcAft>
                <a:spcPts val="0"/>
              </a:spcAft>
              <a:buSzPct val="100000"/>
              <a:buChar char="●"/>
            </a:pPr>
            <a:r>
              <a:rPr lang="en" sz="2833"/>
              <a:t>Regional Report on Apprenticeship</a:t>
            </a:r>
            <a:endParaRPr sz="2833"/>
          </a:p>
          <a:p>
            <a:pPr indent="-390524" lvl="0" marL="457200" rtl="0" algn="l">
              <a:spcBef>
                <a:spcPts val="0"/>
              </a:spcBef>
              <a:spcAft>
                <a:spcPts val="0"/>
              </a:spcAft>
              <a:buSzPct val="100000"/>
              <a:buChar char="●"/>
            </a:pPr>
            <a:r>
              <a:rPr lang="en" sz="2833"/>
              <a:t>Regional Strategy</a:t>
            </a:r>
            <a:endParaRPr sz="2833"/>
          </a:p>
          <a:p>
            <a:pPr indent="-390524" lvl="0" marL="457200" rtl="0" algn="l">
              <a:spcBef>
                <a:spcPts val="0"/>
              </a:spcBef>
              <a:spcAft>
                <a:spcPts val="0"/>
              </a:spcAft>
              <a:buSzPct val="100000"/>
              <a:buChar char="●"/>
            </a:pPr>
            <a:r>
              <a:rPr lang="en" sz="2833"/>
              <a:t>Apprenticeship/Pre-apprenticeship Overview</a:t>
            </a:r>
            <a:endParaRPr sz="2833"/>
          </a:p>
          <a:p>
            <a:pPr indent="-390524" lvl="0" marL="457200" rtl="0" algn="l">
              <a:spcBef>
                <a:spcPts val="0"/>
              </a:spcBef>
              <a:spcAft>
                <a:spcPts val="0"/>
              </a:spcAft>
              <a:buSzPct val="100000"/>
              <a:buChar char="●"/>
            </a:pPr>
            <a:r>
              <a:rPr lang="en" sz="2833"/>
              <a:t>Benefits of Apprenticeship </a:t>
            </a:r>
            <a:endParaRPr sz="2833"/>
          </a:p>
          <a:p>
            <a:pPr indent="-390524" lvl="0" marL="457200" rtl="0" algn="l">
              <a:spcBef>
                <a:spcPts val="0"/>
              </a:spcBef>
              <a:spcAft>
                <a:spcPts val="0"/>
              </a:spcAft>
              <a:buSzPct val="100000"/>
              <a:buChar char="●"/>
            </a:pPr>
            <a:r>
              <a:rPr lang="en" sz="2833"/>
              <a:t>Q &amp; A </a:t>
            </a:r>
            <a:endParaRPr sz="2833"/>
          </a:p>
          <a:p>
            <a:pPr indent="0" lvl="0" marL="457200" rtl="0" algn="l">
              <a:spcBef>
                <a:spcPts val="0"/>
              </a:spcBef>
              <a:spcAft>
                <a:spcPts val="0"/>
              </a:spcAft>
              <a:buNone/>
            </a:pPr>
            <a:r>
              <a:t/>
            </a:r>
            <a:endParaRPr b="1" sz="3388"/>
          </a:p>
          <a:p>
            <a:pPr indent="0" lvl="0" marL="457200" rtl="0" algn="l">
              <a:spcBef>
                <a:spcPts val="0"/>
              </a:spcBef>
              <a:spcAft>
                <a:spcPts val="0"/>
              </a:spcAft>
              <a:buNone/>
            </a:pPr>
            <a:r>
              <a:t/>
            </a:r>
            <a:endParaRPr b="1" sz="3388"/>
          </a:p>
        </p:txBody>
      </p:sp>
      <p:pic>
        <p:nvPicPr>
          <p:cNvPr id="286" name="Google Shape;286;p14"/>
          <p:cNvPicPr preferRelativeResize="0"/>
          <p:nvPr/>
        </p:nvPicPr>
        <p:blipFill>
          <a:blip r:embed="rId3">
            <a:alphaModFix/>
          </a:blip>
          <a:stretch>
            <a:fillRect/>
          </a:stretch>
        </p:blipFill>
        <p:spPr>
          <a:xfrm>
            <a:off x="6504548" y="4355998"/>
            <a:ext cx="2639446" cy="787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5"/>
          <p:cNvSpPr txBox="1"/>
          <p:nvPr/>
        </p:nvSpPr>
        <p:spPr>
          <a:xfrm>
            <a:off x="335225" y="4232125"/>
            <a:ext cx="5080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Nunito"/>
                <a:ea typeface="Nunito"/>
                <a:cs typeface="Nunito"/>
                <a:sym typeface="Nunito"/>
              </a:rPr>
              <a:t>https://esd.wa.gov/labormarketinfo/monthly-employment-report</a:t>
            </a:r>
            <a:endParaRPr sz="900">
              <a:latin typeface="Nunito"/>
              <a:ea typeface="Nunito"/>
              <a:cs typeface="Nunito"/>
              <a:sym typeface="Nunito"/>
            </a:endParaRPr>
          </a:p>
        </p:txBody>
      </p:sp>
      <p:pic>
        <p:nvPicPr>
          <p:cNvPr id="292" name="Google Shape;292;p15"/>
          <p:cNvPicPr preferRelativeResize="0"/>
          <p:nvPr/>
        </p:nvPicPr>
        <p:blipFill>
          <a:blip r:embed="rId3">
            <a:alphaModFix/>
          </a:blip>
          <a:stretch>
            <a:fillRect/>
          </a:stretch>
        </p:blipFill>
        <p:spPr>
          <a:xfrm>
            <a:off x="350119" y="150588"/>
            <a:ext cx="8443771" cy="4749624"/>
          </a:xfrm>
          <a:prstGeom prst="rect">
            <a:avLst/>
          </a:prstGeom>
          <a:noFill/>
          <a:ln>
            <a:noFill/>
          </a:ln>
        </p:spPr>
      </p:pic>
      <p:sp>
        <p:nvSpPr>
          <p:cNvPr id="293" name="Google Shape;293;p15"/>
          <p:cNvSpPr txBox="1"/>
          <p:nvPr/>
        </p:nvSpPr>
        <p:spPr>
          <a:xfrm>
            <a:off x="3695450" y="1598650"/>
            <a:ext cx="1969500" cy="44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latin typeface="Maven Pro"/>
                <a:ea typeface="Maven Pro"/>
                <a:cs typeface="Maven Pro"/>
                <a:sym typeface="Maven Pro"/>
              </a:rPr>
              <a:t>PACMTN’S</a:t>
            </a:r>
            <a:endParaRPr b="1" sz="2100">
              <a:latin typeface="Maven Pro"/>
              <a:ea typeface="Maven Pro"/>
              <a:cs typeface="Maven Pro"/>
              <a:sym typeface="Maven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6"/>
          <p:cNvSpPr txBox="1"/>
          <p:nvPr>
            <p:ph type="title"/>
          </p:nvPr>
        </p:nvSpPr>
        <p:spPr>
          <a:xfrm>
            <a:off x="824000" y="382275"/>
            <a:ext cx="8015100" cy="4529400"/>
          </a:xfrm>
          <a:prstGeom prst="rect">
            <a:avLst/>
          </a:prstGeom>
        </p:spPr>
        <p:txBody>
          <a:bodyPr anchorCtr="0" anchor="ctr" bIns="91425" lIns="91425" spcFirstLastPara="1" rIns="91425" wrap="square" tIns="91425">
            <a:normAutofit/>
          </a:bodyPr>
          <a:lstStyle/>
          <a:p>
            <a:pPr indent="-387350" lvl="0" marL="457200" rtl="0" algn="l">
              <a:spcBef>
                <a:spcPts val="0"/>
              </a:spcBef>
              <a:spcAft>
                <a:spcPts val="0"/>
              </a:spcAft>
              <a:buSzPts val="2500"/>
              <a:buChar char="●"/>
            </a:pPr>
            <a:r>
              <a:rPr lang="en" sz="2500"/>
              <a:t>INSIDE ELECTRICIAN</a:t>
            </a:r>
            <a:endParaRPr sz="2500"/>
          </a:p>
          <a:p>
            <a:pPr indent="-387350" lvl="0" marL="457200" rtl="0" algn="l">
              <a:spcBef>
                <a:spcPts val="0"/>
              </a:spcBef>
              <a:spcAft>
                <a:spcPts val="0"/>
              </a:spcAft>
              <a:buSzPts val="2500"/>
              <a:buChar char="●"/>
            </a:pPr>
            <a:r>
              <a:rPr lang="en" sz="2500"/>
              <a:t>RESIDENTIAL ELECTRICIAN</a:t>
            </a:r>
            <a:endParaRPr sz="2500"/>
          </a:p>
          <a:p>
            <a:pPr indent="-387350" lvl="0" marL="457200" rtl="0" algn="l">
              <a:spcBef>
                <a:spcPts val="0"/>
              </a:spcBef>
              <a:spcAft>
                <a:spcPts val="0"/>
              </a:spcAft>
              <a:buSzPts val="2500"/>
              <a:buChar char="●"/>
            </a:pPr>
            <a:r>
              <a:rPr lang="en" sz="2500"/>
              <a:t>MARINE ELECTRICIAN</a:t>
            </a:r>
            <a:endParaRPr sz="2500"/>
          </a:p>
          <a:p>
            <a:pPr indent="-387350" lvl="0" marL="457200" rtl="0" algn="l">
              <a:spcBef>
                <a:spcPts val="0"/>
              </a:spcBef>
              <a:spcAft>
                <a:spcPts val="0"/>
              </a:spcAft>
              <a:buSzPts val="2500"/>
              <a:buChar char="●"/>
            </a:pPr>
            <a:r>
              <a:rPr lang="en" sz="2500"/>
              <a:t>MOTOR SHOP ELECTRICIAN</a:t>
            </a:r>
            <a:endParaRPr sz="2500"/>
          </a:p>
          <a:p>
            <a:pPr indent="-387350" lvl="0" marL="457200" rtl="0" algn="l">
              <a:spcBef>
                <a:spcPts val="0"/>
              </a:spcBef>
              <a:spcAft>
                <a:spcPts val="0"/>
              </a:spcAft>
              <a:buSzPts val="2500"/>
              <a:buChar char="●"/>
            </a:pPr>
            <a:r>
              <a:rPr lang="en" sz="2500"/>
              <a:t>LINEMAN</a:t>
            </a:r>
            <a:endParaRPr sz="2500"/>
          </a:p>
          <a:p>
            <a:pPr indent="-387350" lvl="0" marL="457200" rtl="0" algn="l">
              <a:spcBef>
                <a:spcPts val="0"/>
              </a:spcBef>
              <a:spcAft>
                <a:spcPts val="0"/>
              </a:spcAft>
              <a:buSzPts val="2500"/>
              <a:buChar char="●"/>
            </a:pPr>
            <a:r>
              <a:rPr lang="en" sz="2500"/>
              <a:t>FIRE FIGHTER</a:t>
            </a:r>
            <a:endParaRPr sz="2500"/>
          </a:p>
          <a:p>
            <a:pPr indent="-387350" lvl="0" marL="457200" rtl="0" algn="l">
              <a:spcBef>
                <a:spcPts val="0"/>
              </a:spcBef>
              <a:spcAft>
                <a:spcPts val="0"/>
              </a:spcAft>
              <a:buSzPts val="2500"/>
              <a:buChar char="●"/>
            </a:pPr>
            <a:r>
              <a:rPr lang="en" sz="2500"/>
              <a:t>MEAT CUTTER</a:t>
            </a:r>
            <a:endParaRPr sz="2500"/>
          </a:p>
          <a:p>
            <a:pPr indent="-387350" lvl="0" marL="457200" rtl="0" algn="l">
              <a:spcBef>
                <a:spcPts val="0"/>
              </a:spcBef>
              <a:spcAft>
                <a:spcPts val="0"/>
              </a:spcAft>
              <a:buSzPts val="2500"/>
              <a:buChar char="●"/>
            </a:pPr>
            <a:r>
              <a:rPr lang="en" sz="2500"/>
              <a:t>WASTEWATER TREATMENT OPERATOR</a:t>
            </a:r>
            <a:endParaRPr sz="2500"/>
          </a:p>
          <a:p>
            <a:pPr indent="-387350" lvl="0" marL="457200" rtl="0" algn="l">
              <a:spcBef>
                <a:spcPts val="0"/>
              </a:spcBef>
              <a:spcAft>
                <a:spcPts val="0"/>
              </a:spcAft>
              <a:buSzPts val="2500"/>
              <a:buChar char="●"/>
            </a:pPr>
            <a:r>
              <a:rPr lang="en" sz="2500"/>
              <a:t>HYDRO PLANT</a:t>
            </a:r>
            <a:r>
              <a:rPr lang="en" sz="2500"/>
              <a:t> OPERATOR </a:t>
            </a:r>
            <a:endParaRPr sz="2500"/>
          </a:p>
          <a:p>
            <a:pPr indent="-387350" lvl="0" marL="457200" rtl="0" algn="l">
              <a:spcBef>
                <a:spcPts val="0"/>
              </a:spcBef>
              <a:spcAft>
                <a:spcPts val="0"/>
              </a:spcAft>
              <a:buSzPts val="2500"/>
              <a:buChar char="●"/>
            </a:pPr>
            <a:r>
              <a:rPr lang="en" sz="2500"/>
              <a:t>SAW FILLER</a:t>
            </a:r>
            <a:endParaRPr sz="2500"/>
          </a:p>
          <a:p>
            <a:pPr indent="-387350" lvl="0" marL="457200" rtl="0" algn="l">
              <a:spcBef>
                <a:spcPts val="0"/>
              </a:spcBef>
              <a:spcAft>
                <a:spcPts val="0"/>
              </a:spcAft>
              <a:buSzPts val="2500"/>
              <a:buChar char="●"/>
            </a:pPr>
            <a:r>
              <a:rPr lang="en" sz="2500"/>
              <a:t>METERMAN</a:t>
            </a:r>
            <a:endParaRPr sz="2500"/>
          </a:p>
        </p:txBody>
      </p:sp>
      <p:sp>
        <p:nvSpPr>
          <p:cNvPr id="299" name="Google Shape;299;p16"/>
          <p:cNvSpPr txBox="1"/>
          <p:nvPr/>
        </p:nvSpPr>
        <p:spPr>
          <a:xfrm>
            <a:off x="533000" y="115875"/>
            <a:ext cx="8306100" cy="26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000">
                <a:latin typeface="Maven Pro"/>
                <a:ea typeface="Maven Pro"/>
                <a:cs typeface="Maven Pro"/>
                <a:sym typeface="Maven Pro"/>
              </a:rPr>
              <a:t>TRAINING PROVIDERS WITHIN THE REGION OCCUPATIONS</a:t>
            </a:r>
            <a:endParaRPr b="1" i="1" sz="2000">
              <a:latin typeface="Maven Pro"/>
              <a:ea typeface="Maven Pro"/>
              <a:cs typeface="Maven Pro"/>
              <a:sym typeface="Maven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3" name="Shape 303"/>
        <p:cNvGrpSpPr/>
        <p:nvPr/>
      </p:nvGrpSpPr>
      <p:grpSpPr>
        <a:xfrm>
          <a:off x="0" y="0"/>
          <a:ext cx="0" cy="0"/>
          <a:chOff x="0" y="0"/>
          <a:chExt cx="0" cy="0"/>
        </a:xfrm>
      </p:grpSpPr>
      <p:sp>
        <p:nvSpPr>
          <p:cNvPr id="304" name="Google Shape;304;p17"/>
          <p:cNvSpPr txBox="1"/>
          <p:nvPr>
            <p:ph idx="1" type="body"/>
          </p:nvPr>
        </p:nvSpPr>
        <p:spPr>
          <a:xfrm>
            <a:off x="852000" y="541975"/>
            <a:ext cx="7314900" cy="41496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Clr>
                <a:schemeClr val="lt1"/>
              </a:buClr>
              <a:buSzPts val="2500"/>
              <a:buFont typeface="Maven Pro"/>
              <a:buChar char="●"/>
            </a:pPr>
            <a:r>
              <a:rPr b="1" lang="en" sz="2500">
                <a:solidFill>
                  <a:schemeClr val="lt1"/>
                </a:solidFill>
                <a:latin typeface="Maven Pro"/>
                <a:ea typeface="Maven Pro"/>
                <a:cs typeface="Maven Pro"/>
                <a:sym typeface="Maven Pro"/>
              </a:rPr>
              <a:t>SYSTEM DISPATCH </a:t>
            </a:r>
            <a:endParaRPr b="1" sz="2500">
              <a:solidFill>
                <a:schemeClr val="lt1"/>
              </a:solidFill>
              <a:latin typeface="Maven Pro"/>
              <a:ea typeface="Maven Pro"/>
              <a:cs typeface="Maven Pro"/>
              <a:sym typeface="Maven Pro"/>
            </a:endParaRPr>
          </a:p>
          <a:p>
            <a:pPr indent="-387350" lvl="0" marL="457200" rtl="0" algn="l">
              <a:spcBef>
                <a:spcPts val="0"/>
              </a:spcBef>
              <a:spcAft>
                <a:spcPts val="0"/>
              </a:spcAft>
              <a:buClr>
                <a:schemeClr val="lt1"/>
              </a:buClr>
              <a:buSzPts val="2500"/>
              <a:buFont typeface="Maven Pro"/>
              <a:buChar char="●"/>
            </a:pPr>
            <a:r>
              <a:rPr b="1" lang="en" sz="2500">
                <a:solidFill>
                  <a:schemeClr val="lt1"/>
                </a:solidFill>
                <a:latin typeface="Maven Pro"/>
                <a:ea typeface="Maven Pro"/>
                <a:cs typeface="Maven Pro"/>
                <a:sym typeface="Maven Pro"/>
              </a:rPr>
              <a:t>TREE-TRIMMER</a:t>
            </a:r>
            <a:endParaRPr b="1" sz="2500">
              <a:solidFill>
                <a:schemeClr val="lt1"/>
              </a:solidFill>
              <a:latin typeface="Maven Pro"/>
              <a:ea typeface="Maven Pro"/>
              <a:cs typeface="Maven Pro"/>
              <a:sym typeface="Maven Pro"/>
            </a:endParaRPr>
          </a:p>
          <a:p>
            <a:pPr indent="-387350" lvl="0" marL="457200" rtl="0" algn="l">
              <a:spcBef>
                <a:spcPts val="0"/>
              </a:spcBef>
              <a:spcAft>
                <a:spcPts val="0"/>
              </a:spcAft>
              <a:buClr>
                <a:schemeClr val="lt1"/>
              </a:buClr>
              <a:buSzPts val="2500"/>
              <a:buFont typeface="Maven Pro"/>
              <a:buChar char="●"/>
            </a:pPr>
            <a:r>
              <a:rPr b="1" lang="en" sz="2500">
                <a:solidFill>
                  <a:schemeClr val="lt1"/>
                </a:solidFill>
                <a:latin typeface="Maven Pro"/>
                <a:ea typeface="Maven Pro"/>
                <a:cs typeface="Maven Pro"/>
                <a:sym typeface="Maven Pro"/>
              </a:rPr>
              <a:t>BARBER</a:t>
            </a:r>
            <a:endParaRPr b="1" sz="2500">
              <a:solidFill>
                <a:schemeClr val="lt1"/>
              </a:solidFill>
              <a:latin typeface="Maven Pro"/>
              <a:ea typeface="Maven Pro"/>
              <a:cs typeface="Maven Pro"/>
              <a:sym typeface="Maven Pro"/>
            </a:endParaRPr>
          </a:p>
          <a:p>
            <a:pPr indent="-387350" lvl="0" marL="457200" rtl="0" algn="l">
              <a:spcBef>
                <a:spcPts val="0"/>
              </a:spcBef>
              <a:spcAft>
                <a:spcPts val="0"/>
              </a:spcAft>
              <a:buClr>
                <a:schemeClr val="lt1"/>
              </a:buClr>
              <a:buSzPts val="2500"/>
              <a:buFont typeface="Maven Pro"/>
              <a:buChar char="●"/>
            </a:pPr>
            <a:r>
              <a:rPr b="1" lang="en" sz="2500">
                <a:solidFill>
                  <a:schemeClr val="lt1"/>
                </a:solidFill>
                <a:latin typeface="Maven Pro"/>
                <a:ea typeface="Maven Pro"/>
                <a:cs typeface="Maven Pro"/>
                <a:sym typeface="Maven Pro"/>
              </a:rPr>
              <a:t>CNC MACHINIST</a:t>
            </a:r>
            <a:endParaRPr b="1" sz="2500">
              <a:solidFill>
                <a:schemeClr val="lt1"/>
              </a:solidFill>
              <a:latin typeface="Maven Pro"/>
              <a:ea typeface="Maven Pro"/>
              <a:cs typeface="Maven Pro"/>
              <a:sym typeface="Maven Pro"/>
            </a:endParaRPr>
          </a:p>
          <a:p>
            <a:pPr indent="-387350" lvl="0" marL="457200" rtl="0" algn="l">
              <a:spcBef>
                <a:spcPts val="0"/>
              </a:spcBef>
              <a:spcAft>
                <a:spcPts val="0"/>
              </a:spcAft>
              <a:buClr>
                <a:schemeClr val="lt1"/>
              </a:buClr>
              <a:buSzPts val="2500"/>
              <a:buFont typeface="Maven Pro"/>
              <a:buChar char="●"/>
            </a:pPr>
            <a:r>
              <a:rPr b="1" lang="en" sz="2500">
                <a:solidFill>
                  <a:schemeClr val="lt1"/>
                </a:solidFill>
                <a:latin typeface="Maven Pro"/>
                <a:ea typeface="Maven Pro"/>
                <a:cs typeface="Maven Pro"/>
                <a:sym typeface="Maven Pro"/>
              </a:rPr>
              <a:t>INDUSTRIAL MAINTENANCE MILLWRIGHT</a:t>
            </a:r>
            <a:endParaRPr b="1" sz="2500">
              <a:solidFill>
                <a:schemeClr val="lt1"/>
              </a:solidFill>
              <a:latin typeface="Maven Pro"/>
              <a:ea typeface="Maven Pro"/>
              <a:cs typeface="Maven Pro"/>
              <a:sym typeface="Maven Pro"/>
            </a:endParaRPr>
          </a:p>
          <a:p>
            <a:pPr indent="-387350" lvl="0" marL="457200" rtl="0" algn="l">
              <a:spcBef>
                <a:spcPts val="0"/>
              </a:spcBef>
              <a:spcAft>
                <a:spcPts val="0"/>
              </a:spcAft>
              <a:buClr>
                <a:schemeClr val="lt1"/>
              </a:buClr>
              <a:buSzPts val="2500"/>
              <a:buFont typeface="Maven Pro"/>
              <a:buChar char="●"/>
            </a:pPr>
            <a:r>
              <a:rPr b="1" lang="en" sz="2500">
                <a:solidFill>
                  <a:schemeClr val="lt1"/>
                </a:solidFill>
                <a:latin typeface="Maven Pro"/>
                <a:ea typeface="Maven Pro"/>
                <a:cs typeface="Maven Pro"/>
                <a:sym typeface="Maven Pro"/>
              </a:rPr>
              <a:t>LOW ENERGY/SOUND COMM </a:t>
            </a:r>
            <a:endParaRPr b="1" sz="2500">
              <a:solidFill>
                <a:schemeClr val="lt1"/>
              </a:solidFill>
              <a:latin typeface="Maven Pro"/>
              <a:ea typeface="Maven Pro"/>
              <a:cs typeface="Maven Pro"/>
              <a:sym typeface="Maven Pro"/>
            </a:endParaRPr>
          </a:p>
          <a:p>
            <a:pPr indent="-387350" lvl="0" marL="457200" rtl="0" algn="l">
              <a:spcBef>
                <a:spcPts val="0"/>
              </a:spcBef>
              <a:spcAft>
                <a:spcPts val="0"/>
              </a:spcAft>
              <a:buClr>
                <a:schemeClr val="lt1"/>
              </a:buClr>
              <a:buSzPts val="2500"/>
              <a:buFont typeface="Maven Pro"/>
              <a:buChar char="●"/>
            </a:pPr>
            <a:r>
              <a:rPr b="1" lang="en" sz="2500">
                <a:solidFill>
                  <a:schemeClr val="lt1"/>
                </a:solidFill>
                <a:latin typeface="Maven Pro"/>
                <a:ea typeface="Maven Pro"/>
                <a:cs typeface="Maven Pro"/>
                <a:sym typeface="Maven Pro"/>
              </a:rPr>
              <a:t>ROOFER</a:t>
            </a:r>
            <a:endParaRPr b="1" sz="2500">
              <a:solidFill>
                <a:schemeClr val="lt1"/>
              </a:solidFill>
              <a:latin typeface="Maven Pro"/>
              <a:ea typeface="Maven Pro"/>
              <a:cs typeface="Maven Pro"/>
              <a:sym typeface="Maven Pro"/>
            </a:endParaRPr>
          </a:p>
          <a:p>
            <a:pPr indent="-387350" lvl="0" marL="457200" rtl="0" algn="l">
              <a:spcBef>
                <a:spcPts val="0"/>
              </a:spcBef>
              <a:spcAft>
                <a:spcPts val="0"/>
              </a:spcAft>
              <a:buClr>
                <a:schemeClr val="lt1"/>
              </a:buClr>
              <a:buSzPts val="2500"/>
              <a:buFont typeface="Maven Pro"/>
              <a:buChar char="●"/>
            </a:pPr>
            <a:r>
              <a:rPr b="1" lang="en" sz="2500">
                <a:solidFill>
                  <a:schemeClr val="lt1"/>
                </a:solidFill>
                <a:latin typeface="Maven Pro"/>
                <a:ea typeface="Maven Pro"/>
                <a:cs typeface="Maven Pro"/>
                <a:sym typeface="Maven Pro"/>
              </a:rPr>
              <a:t>MAINTENANCE TECHNICIAN</a:t>
            </a:r>
            <a:endParaRPr b="1" sz="2500">
              <a:solidFill>
                <a:schemeClr val="lt1"/>
              </a:solidFill>
              <a:latin typeface="Maven Pro"/>
              <a:ea typeface="Maven Pro"/>
              <a:cs typeface="Maven Pro"/>
              <a:sym typeface="Maven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08" name="Shape 308"/>
        <p:cNvGrpSpPr/>
        <p:nvPr/>
      </p:nvGrpSpPr>
      <p:grpSpPr>
        <a:xfrm>
          <a:off x="0" y="0"/>
          <a:ext cx="0" cy="0"/>
          <a:chOff x="0" y="0"/>
          <a:chExt cx="0" cy="0"/>
        </a:xfrm>
      </p:grpSpPr>
      <p:sp>
        <p:nvSpPr>
          <p:cNvPr id="309" name="Google Shape;309;p18"/>
          <p:cNvSpPr txBox="1"/>
          <p:nvPr>
            <p:ph type="title"/>
          </p:nvPr>
        </p:nvSpPr>
        <p:spPr>
          <a:xfrm>
            <a:off x="1064250" y="784300"/>
            <a:ext cx="6291900" cy="3247200"/>
          </a:xfrm>
          <a:prstGeom prst="rect">
            <a:avLst/>
          </a:prstGeom>
        </p:spPr>
        <p:txBody>
          <a:bodyPr anchorCtr="0" anchor="ctr" bIns="91425" lIns="91425" spcFirstLastPara="1" rIns="91425" wrap="square" tIns="91425">
            <a:normAutofit/>
          </a:bodyPr>
          <a:lstStyle/>
          <a:p>
            <a:pPr indent="-387350" lvl="0" marL="457200" rtl="0" algn="l">
              <a:spcBef>
                <a:spcPts val="0"/>
              </a:spcBef>
              <a:spcAft>
                <a:spcPts val="0"/>
              </a:spcAft>
              <a:buSzPts val="2500"/>
              <a:buChar char="●"/>
            </a:pPr>
            <a:r>
              <a:rPr lang="en" sz="2500"/>
              <a:t>MANUFACTURING</a:t>
            </a:r>
            <a:endParaRPr sz="2500"/>
          </a:p>
          <a:p>
            <a:pPr indent="-387350" lvl="0" marL="457200" rtl="0" algn="l">
              <a:spcBef>
                <a:spcPts val="0"/>
              </a:spcBef>
              <a:spcAft>
                <a:spcPts val="0"/>
              </a:spcAft>
              <a:buSzPts val="2500"/>
              <a:buChar char="●"/>
            </a:pPr>
            <a:r>
              <a:rPr lang="en" sz="2500"/>
              <a:t>LOGISTICS</a:t>
            </a:r>
            <a:endParaRPr sz="2500"/>
          </a:p>
          <a:p>
            <a:pPr indent="-387350" lvl="0" marL="457200" rtl="0" algn="l">
              <a:spcBef>
                <a:spcPts val="0"/>
              </a:spcBef>
              <a:spcAft>
                <a:spcPts val="0"/>
              </a:spcAft>
              <a:buSzPts val="2500"/>
              <a:buChar char="●"/>
            </a:pPr>
            <a:r>
              <a:rPr lang="en" sz="2500"/>
              <a:t>INDUSTRIAL MAINTENANCE</a:t>
            </a:r>
            <a:endParaRPr sz="2500"/>
          </a:p>
          <a:p>
            <a:pPr indent="-387350" lvl="0" marL="457200" rtl="0" algn="l">
              <a:spcBef>
                <a:spcPts val="0"/>
              </a:spcBef>
              <a:spcAft>
                <a:spcPts val="0"/>
              </a:spcAft>
              <a:buSzPts val="2500"/>
              <a:buChar char="●"/>
            </a:pPr>
            <a:r>
              <a:rPr lang="en" sz="2500"/>
              <a:t>COSMETOLOGY</a:t>
            </a:r>
            <a:r>
              <a:rPr lang="en" sz="2500"/>
              <a:t> INDUSTRIES</a:t>
            </a:r>
            <a:endParaRPr sz="2500"/>
          </a:p>
          <a:p>
            <a:pPr indent="-387350" lvl="0" marL="457200" rtl="0" algn="l">
              <a:spcBef>
                <a:spcPts val="0"/>
              </a:spcBef>
              <a:spcAft>
                <a:spcPts val="0"/>
              </a:spcAft>
              <a:buSzPts val="2500"/>
              <a:buChar char="●"/>
            </a:pPr>
            <a:r>
              <a:rPr lang="en" sz="2500"/>
              <a:t>SAFETY SPECIALIST</a:t>
            </a:r>
            <a:endParaRPr sz="2500"/>
          </a:p>
          <a:p>
            <a:pPr indent="-387350" lvl="0" marL="457200" rtl="0" algn="l">
              <a:spcBef>
                <a:spcPts val="0"/>
              </a:spcBef>
              <a:spcAft>
                <a:spcPts val="0"/>
              </a:spcAft>
              <a:buSzPts val="2500"/>
              <a:buChar char="●"/>
            </a:pPr>
            <a:r>
              <a:rPr lang="en" sz="2500"/>
              <a:t>CONSTRUCTION TRADES</a:t>
            </a:r>
            <a:endParaRPr sz="2500"/>
          </a:p>
          <a:p>
            <a:pPr indent="-387350" lvl="0" marL="457200" rtl="0" algn="l">
              <a:spcBef>
                <a:spcPts val="0"/>
              </a:spcBef>
              <a:spcAft>
                <a:spcPts val="0"/>
              </a:spcAft>
              <a:buSzPts val="2500"/>
              <a:buChar char="●"/>
            </a:pPr>
            <a:r>
              <a:rPr lang="en" sz="2500"/>
              <a:t>MEDICAL ASSISTING </a:t>
            </a:r>
            <a:endParaRPr sz="2500"/>
          </a:p>
        </p:txBody>
      </p:sp>
      <p:sp>
        <p:nvSpPr>
          <p:cNvPr id="310" name="Google Shape;310;p18"/>
          <p:cNvSpPr txBox="1"/>
          <p:nvPr>
            <p:ph idx="1" type="body"/>
          </p:nvPr>
        </p:nvSpPr>
        <p:spPr>
          <a:xfrm>
            <a:off x="797800" y="244800"/>
            <a:ext cx="7357500" cy="1111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i="1" lang="en" sz="2000">
                <a:solidFill>
                  <a:srgbClr val="000000"/>
                </a:solidFill>
                <a:latin typeface="Maven Pro"/>
                <a:ea typeface="Maven Pro"/>
                <a:cs typeface="Maven Pro"/>
                <a:sym typeface="Maven Pro"/>
              </a:rPr>
              <a:t>TRAINING AGENT INDUSTRIES WITHIN THE REGION</a:t>
            </a:r>
            <a:endParaRPr b="1" i="1" sz="2000">
              <a:solidFill>
                <a:srgbClr val="000000"/>
              </a:solidFill>
              <a:latin typeface="Maven Pro"/>
              <a:ea typeface="Maven Pro"/>
              <a:cs typeface="Maven Pro"/>
              <a:sym typeface="Maven Pro"/>
            </a:endParaRPr>
          </a:p>
          <a:p>
            <a:pPr indent="0" lvl="0" marL="0" rtl="0" algn="ctr">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9"/>
          <p:cNvSpPr txBox="1"/>
          <p:nvPr>
            <p:ph type="title"/>
          </p:nvPr>
        </p:nvSpPr>
        <p:spPr>
          <a:xfrm>
            <a:off x="1388625" y="772725"/>
            <a:ext cx="6366900" cy="1863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
        <p:nvSpPr>
          <p:cNvPr id="316" name="Google Shape;316;p19"/>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t/>
            </a:r>
            <a:endParaRPr/>
          </a:p>
        </p:txBody>
      </p:sp>
      <p:pic>
        <p:nvPicPr>
          <p:cNvPr id="317" name="Google Shape;317;p1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21" name="Shape 321"/>
        <p:cNvGrpSpPr/>
        <p:nvPr/>
      </p:nvGrpSpPr>
      <p:grpSpPr>
        <a:xfrm>
          <a:off x="0" y="0"/>
          <a:ext cx="0" cy="0"/>
          <a:chOff x="0" y="0"/>
          <a:chExt cx="0" cy="0"/>
        </a:xfrm>
      </p:grpSpPr>
      <p:sp>
        <p:nvSpPr>
          <p:cNvPr id="322" name="Google Shape;322;p20"/>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6000"/>
              <a:t>Next steps…</a:t>
            </a:r>
            <a:endParaRPr sz="6000"/>
          </a:p>
        </p:txBody>
      </p:sp>
      <p:pic>
        <p:nvPicPr>
          <p:cNvPr id="323" name="Google Shape;323;p20"/>
          <p:cNvPicPr preferRelativeResize="0"/>
          <p:nvPr/>
        </p:nvPicPr>
        <p:blipFill>
          <a:blip r:embed="rId3">
            <a:alphaModFix/>
          </a:blip>
          <a:stretch>
            <a:fillRect/>
          </a:stretch>
        </p:blipFill>
        <p:spPr>
          <a:xfrm>
            <a:off x="6207900" y="152400"/>
            <a:ext cx="2783699" cy="2966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1"/>
          <p:cNvSpPr txBox="1"/>
          <p:nvPr>
            <p:ph type="title"/>
          </p:nvPr>
        </p:nvSpPr>
        <p:spPr>
          <a:xfrm>
            <a:off x="674775" y="-220325"/>
            <a:ext cx="7817100" cy="1863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i="1" lang="en" sz="6666"/>
              <a:t>Regional Strategy</a:t>
            </a:r>
            <a:r>
              <a:rPr i="1" lang="en" sz="8444"/>
              <a:t> </a:t>
            </a:r>
            <a:endParaRPr i="1" sz="8444"/>
          </a:p>
        </p:txBody>
      </p:sp>
      <p:sp>
        <p:nvSpPr>
          <p:cNvPr id="329" name="Google Shape;329;p21"/>
          <p:cNvSpPr txBox="1"/>
          <p:nvPr>
            <p:ph idx="1" type="body"/>
          </p:nvPr>
        </p:nvSpPr>
        <p:spPr>
          <a:xfrm>
            <a:off x="674775" y="1309050"/>
            <a:ext cx="7613400" cy="28797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b="1" lang="en" sz="7607"/>
              <a:t>Training Pathways </a:t>
            </a:r>
            <a:r>
              <a:rPr b="1" lang="en" sz="7607"/>
              <a:t>Education for Employers &amp; Local Agencies</a:t>
            </a:r>
            <a:endParaRPr b="1" sz="7607"/>
          </a:p>
          <a:p>
            <a:pPr indent="0" lvl="0" marL="0" rtl="0" algn="ctr">
              <a:spcBef>
                <a:spcPts val="1200"/>
              </a:spcBef>
              <a:spcAft>
                <a:spcPts val="0"/>
              </a:spcAft>
              <a:buNone/>
            </a:pPr>
            <a:r>
              <a:rPr b="1" lang="en" sz="7607"/>
              <a:t> Collaborative to focus on expansion</a:t>
            </a:r>
            <a:endParaRPr b="1" sz="7607"/>
          </a:p>
          <a:p>
            <a:pPr indent="0" lvl="0" marL="0" rtl="0" algn="ctr">
              <a:spcBef>
                <a:spcPts val="1200"/>
              </a:spcBef>
              <a:spcAft>
                <a:spcPts val="0"/>
              </a:spcAft>
              <a:buNone/>
            </a:pPr>
            <a:r>
              <a:rPr b="1" lang="en" sz="7607"/>
              <a:t>Partnerships &amp; </a:t>
            </a:r>
            <a:r>
              <a:rPr b="1" lang="en" sz="7607"/>
              <a:t>Strategy</a:t>
            </a:r>
            <a:r>
              <a:rPr b="1" lang="en" sz="7607"/>
              <a:t> for Good Jobs Initiative </a:t>
            </a:r>
            <a:endParaRPr b="1" sz="7607"/>
          </a:p>
          <a:p>
            <a:pPr indent="0" lvl="0" marL="0" rtl="0" algn="ctr">
              <a:spcBef>
                <a:spcPts val="1200"/>
              </a:spcBef>
              <a:spcAft>
                <a:spcPts val="0"/>
              </a:spcAft>
              <a:buNone/>
            </a:pPr>
            <a:r>
              <a:rPr b="1" lang="en" sz="7607"/>
              <a:t>Review of </a:t>
            </a:r>
            <a:r>
              <a:rPr b="1" lang="en" sz="7607"/>
              <a:t>Industry</a:t>
            </a:r>
            <a:r>
              <a:rPr b="1" lang="en" sz="7607"/>
              <a:t> Needs in Region</a:t>
            </a:r>
            <a:endParaRPr b="1" sz="7607"/>
          </a:p>
          <a:p>
            <a:pPr indent="0" lvl="0" marL="0" rtl="0" algn="ctr">
              <a:spcBef>
                <a:spcPts val="1200"/>
              </a:spcBef>
              <a:spcAft>
                <a:spcPts val="0"/>
              </a:spcAft>
              <a:buNone/>
            </a:pPr>
            <a:r>
              <a:rPr b="1" lang="en" sz="7607"/>
              <a:t>Local Training Expansion</a:t>
            </a:r>
            <a:endParaRPr b="1" sz="7607"/>
          </a:p>
          <a:p>
            <a:pPr indent="0" lvl="0" marL="0" rtl="0" algn="ctr">
              <a:spcBef>
                <a:spcPts val="1200"/>
              </a:spcBef>
              <a:spcAft>
                <a:spcPts val="0"/>
              </a:spcAft>
              <a:buNone/>
            </a:pPr>
            <a:r>
              <a:rPr b="1" lang="en" sz="7607"/>
              <a:t>Apprenticeship </a:t>
            </a:r>
            <a:r>
              <a:rPr b="1" lang="en" sz="7607"/>
              <a:t>Utilization</a:t>
            </a:r>
            <a:r>
              <a:rPr b="1" lang="en" sz="7607"/>
              <a:t> Requirements in Region</a:t>
            </a:r>
            <a:endParaRPr b="1" sz="7607"/>
          </a:p>
          <a:p>
            <a:pPr indent="0" lvl="0" marL="0" rtl="0" algn="ctr">
              <a:spcBef>
                <a:spcPts val="1200"/>
              </a:spcBef>
              <a:spcAft>
                <a:spcPts val="0"/>
              </a:spcAft>
              <a:buNone/>
            </a:pPr>
            <a:r>
              <a:t/>
            </a:r>
            <a:endParaRPr/>
          </a:p>
          <a:p>
            <a:pPr indent="0" lvl="0" marL="0" rtl="0" algn="ctr">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239C34D32DB54184CD0A453A93DE4C" ma:contentTypeVersion="18" ma:contentTypeDescription="Create a new document." ma:contentTypeScope="" ma:versionID="c182f2734fb442791d5721c444b0efcd">
  <xsd:schema xmlns:xsd="http://www.w3.org/2001/XMLSchema" xmlns:xs="http://www.w3.org/2001/XMLSchema" xmlns:p="http://schemas.microsoft.com/office/2006/metadata/properties" xmlns:ns2="ab0dc123-6651-4df1-8d10-8ecbc5f9d642" xmlns:ns3="2bd9a1c7-255d-441e-9a2a-72898b03ff59" targetNamespace="http://schemas.microsoft.com/office/2006/metadata/properties" ma:root="true" ma:fieldsID="725a70b87a5a41110c078b1f1e1d631d" ns2:_="" ns3:_="">
    <xsd:import namespace="ab0dc123-6651-4df1-8d10-8ecbc5f9d642"/>
    <xsd:import namespace="2bd9a1c7-255d-441e-9a2a-72898b03ff5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Comme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0dc123-6651-4df1-8d10-8ecbc5f9d6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Comments" ma:index="20" nillable="true" ma:displayName="Comments" ma:description="Give some sense of what is in the files and why" ma:format="Dropdown" ma:internalName="Comments">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168295c-8a3e-41e0-b0b8-914d5fab1c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d9a1c7-255d-441e-9a2a-72898b03ff5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53f2387-33b5-4503-88a6-5c87c8078422}" ma:internalName="TaxCatchAll" ma:showField="CatchAllData" ma:web="2bd9a1c7-255d-441e-9a2a-72898b03ff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bd9a1c7-255d-441e-9a2a-72898b03ff59" xsi:nil="true"/>
    <lcf76f155ced4ddcb4097134ff3c332f xmlns="ab0dc123-6651-4df1-8d10-8ecbc5f9d642">
      <Terms xmlns="http://schemas.microsoft.com/office/infopath/2007/PartnerControls"/>
    </lcf76f155ced4ddcb4097134ff3c332f>
    <Comments xmlns="ab0dc123-6651-4df1-8d10-8ecbc5f9d642" xsi:nil="true"/>
  </documentManagement>
</p:properties>
</file>

<file path=customXml/itemProps1.xml><?xml version="1.0" encoding="utf-8"?>
<ds:datastoreItem xmlns:ds="http://schemas.openxmlformats.org/officeDocument/2006/customXml" ds:itemID="{DA9295E6-2E94-4049-81AD-621B21E4E389}"/>
</file>

<file path=customXml/itemProps2.xml><?xml version="1.0" encoding="utf-8"?>
<ds:datastoreItem xmlns:ds="http://schemas.openxmlformats.org/officeDocument/2006/customXml" ds:itemID="{CDF37207-73CB-4161-864D-A3C8902754EF}"/>
</file>

<file path=customXml/itemProps3.xml><?xml version="1.0" encoding="utf-8"?>
<ds:datastoreItem xmlns:ds="http://schemas.openxmlformats.org/officeDocument/2006/customXml" ds:itemID="{860229A5-5036-4D08-9712-91CE3714C97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0x0101007B239C34D32DB54184CD0A453A93DE4C</vt:lpwstr>
  </property>
</Properties>
</file>