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9" r:id="rId2"/>
    <p:sldId id="268" r:id="rId3"/>
    <p:sldId id="294" r:id="rId4"/>
    <p:sldId id="304" r:id="rId5"/>
    <p:sldId id="299" r:id="rId6"/>
    <p:sldId id="297" r:id="rId7"/>
    <p:sldId id="311" r:id="rId8"/>
    <p:sldId id="312" r:id="rId9"/>
    <p:sldId id="305" r:id="rId10"/>
    <p:sldId id="296" r:id="rId11"/>
    <p:sldId id="300" r:id="rId12"/>
    <p:sldId id="287" r:id="rId13"/>
    <p:sldId id="306" r:id="rId14"/>
    <p:sldId id="310" r:id="rId15"/>
    <p:sldId id="289" r:id="rId16"/>
    <p:sldId id="295" r:id="rId17"/>
    <p:sldId id="303" r:id="rId18"/>
    <p:sldId id="308" r:id="rId19"/>
    <p:sldId id="286" r:id="rId20"/>
    <p:sldId id="301" r:id="rId21"/>
    <p:sldId id="307" r:id="rId22"/>
    <p:sldId id="293" r:id="rId23"/>
    <p:sldId id="291" r:id="rId24"/>
    <p:sldId id="302" r:id="rId25"/>
    <p:sldId id="292" r:id="rId26"/>
    <p:sldId id="284" r:id="rId27"/>
    <p:sldId id="3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27FC2-D850-4008-97A8-3AE6208FC130}" v="780" dt="2023-09-28T18:45:28.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08" autoAdjust="0"/>
    <p:restoredTop sz="94660"/>
  </p:normalViewPr>
  <p:slideViewPr>
    <p:cSldViewPr snapToGrid="0" showGuides="1">
      <p:cViewPr varScale="1">
        <p:scale>
          <a:sx n="94" d="100"/>
          <a:sy n="94" d="100"/>
        </p:scale>
        <p:origin x="91" y="182"/>
      </p:cViewPr>
      <p:guideLst>
        <p:guide orient="horz" pos="2160"/>
        <p:guide pos="31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2010"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3416E-DED7-466A-9FAB-D2355C186D9D}" type="doc">
      <dgm:prSet loTypeId="urn:microsoft.com/office/officeart/2005/8/layout/hChevron3" loCatId="process" qsTypeId="urn:microsoft.com/office/officeart/2005/8/quickstyle/simple1" qsCatId="simple" csTypeId="urn:microsoft.com/office/officeart/2005/8/colors/accent1_2" csCatId="accent1" phldr="1"/>
      <dgm:spPr/>
    </dgm:pt>
    <dgm:pt modelId="{3474FCF1-6E23-444B-B47D-EEC2CFFF2D20}">
      <dgm:prSet phldrT="[Text]"/>
      <dgm:spPr/>
      <dgm:t>
        <a:bodyPr/>
        <a:lstStyle/>
        <a:p>
          <a:r>
            <a:rPr lang="en-US" dirty="0"/>
            <a:t>Customer Contact</a:t>
          </a:r>
        </a:p>
      </dgm:t>
    </dgm:pt>
    <dgm:pt modelId="{B941F403-0762-4C6F-B906-64DAA4ADA7EA}" type="parTrans" cxnId="{FB7DA722-22B5-4977-A77B-A7721C7226F7}">
      <dgm:prSet/>
      <dgm:spPr/>
      <dgm:t>
        <a:bodyPr/>
        <a:lstStyle/>
        <a:p>
          <a:endParaRPr lang="en-US"/>
        </a:p>
      </dgm:t>
    </dgm:pt>
    <dgm:pt modelId="{72FA37F1-59DF-41BF-8B15-9172A2D527D7}" type="sibTrans" cxnId="{FB7DA722-22B5-4977-A77B-A7721C7226F7}">
      <dgm:prSet/>
      <dgm:spPr/>
      <dgm:t>
        <a:bodyPr/>
        <a:lstStyle/>
        <a:p>
          <a:endParaRPr lang="en-US"/>
        </a:p>
      </dgm:t>
    </dgm:pt>
    <dgm:pt modelId="{E84B7481-0D24-4D9D-8D22-4418570DBC49}">
      <dgm:prSet phldrT="[Text]"/>
      <dgm:spPr/>
      <dgm:t>
        <a:bodyPr/>
        <a:lstStyle/>
        <a:p>
          <a:r>
            <a:rPr lang="en-US" dirty="0"/>
            <a:t>Labor Exchange Services</a:t>
          </a:r>
        </a:p>
      </dgm:t>
    </dgm:pt>
    <dgm:pt modelId="{296E58AA-D47B-4691-A57F-96F1B62033D8}" type="parTrans" cxnId="{E448A306-6C3A-4493-8814-D96FF1894B3C}">
      <dgm:prSet/>
      <dgm:spPr/>
      <dgm:t>
        <a:bodyPr/>
        <a:lstStyle/>
        <a:p>
          <a:endParaRPr lang="en-US"/>
        </a:p>
      </dgm:t>
    </dgm:pt>
    <dgm:pt modelId="{04120809-0B75-4675-830D-F10DA095446C}" type="sibTrans" cxnId="{E448A306-6C3A-4493-8814-D96FF1894B3C}">
      <dgm:prSet/>
      <dgm:spPr/>
      <dgm:t>
        <a:bodyPr/>
        <a:lstStyle/>
        <a:p>
          <a:endParaRPr lang="en-US"/>
        </a:p>
      </dgm:t>
    </dgm:pt>
    <dgm:pt modelId="{C319EB50-8DF5-41B1-99EC-093A9A22997A}">
      <dgm:prSet phldrT="[Text]"/>
      <dgm:spPr/>
      <dgm:t>
        <a:bodyPr/>
        <a:lstStyle/>
        <a:p>
          <a:r>
            <a:rPr lang="en-US" dirty="0"/>
            <a:t>Job Match</a:t>
          </a:r>
        </a:p>
      </dgm:t>
    </dgm:pt>
    <dgm:pt modelId="{0DAE5C8F-2073-4A08-9590-F3DCEF280115}" type="parTrans" cxnId="{39E238BA-9AEC-4F4D-A6D5-F7EF93BD013E}">
      <dgm:prSet/>
      <dgm:spPr/>
      <dgm:t>
        <a:bodyPr/>
        <a:lstStyle/>
        <a:p>
          <a:endParaRPr lang="en-US"/>
        </a:p>
      </dgm:t>
    </dgm:pt>
    <dgm:pt modelId="{178FF180-6D91-4CDE-945A-B85891ABF03C}" type="sibTrans" cxnId="{39E238BA-9AEC-4F4D-A6D5-F7EF93BD013E}">
      <dgm:prSet/>
      <dgm:spPr/>
      <dgm:t>
        <a:bodyPr/>
        <a:lstStyle/>
        <a:p>
          <a:endParaRPr lang="en-US"/>
        </a:p>
      </dgm:t>
    </dgm:pt>
    <dgm:pt modelId="{729C9D43-A165-4DA8-95E8-C3F9F18288E7}" type="pres">
      <dgm:prSet presAssocID="{4A43416E-DED7-466A-9FAB-D2355C186D9D}" presName="Name0" presStyleCnt="0">
        <dgm:presLayoutVars>
          <dgm:dir/>
          <dgm:resizeHandles val="exact"/>
        </dgm:presLayoutVars>
      </dgm:prSet>
      <dgm:spPr/>
    </dgm:pt>
    <dgm:pt modelId="{34CC9C06-4823-49DD-9194-864CF608765C}" type="pres">
      <dgm:prSet presAssocID="{3474FCF1-6E23-444B-B47D-EEC2CFFF2D20}" presName="parTxOnly" presStyleLbl="node1" presStyleIdx="0" presStyleCnt="3">
        <dgm:presLayoutVars>
          <dgm:bulletEnabled val="1"/>
        </dgm:presLayoutVars>
      </dgm:prSet>
      <dgm:spPr/>
    </dgm:pt>
    <dgm:pt modelId="{03C472A0-D1AE-43A6-BC08-EA4468916B82}" type="pres">
      <dgm:prSet presAssocID="{72FA37F1-59DF-41BF-8B15-9172A2D527D7}" presName="parSpace" presStyleCnt="0"/>
      <dgm:spPr/>
    </dgm:pt>
    <dgm:pt modelId="{51775022-BA8C-44B9-B747-F14F2E4CD816}" type="pres">
      <dgm:prSet presAssocID="{E84B7481-0D24-4D9D-8D22-4418570DBC49}" presName="parTxOnly" presStyleLbl="node1" presStyleIdx="1" presStyleCnt="3">
        <dgm:presLayoutVars>
          <dgm:bulletEnabled val="1"/>
        </dgm:presLayoutVars>
      </dgm:prSet>
      <dgm:spPr/>
    </dgm:pt>
    <dgm:pt modelId="{91E8462D-8B73-4D4F-99E3-DC9D677B2539}" type="pres">
      <dgm:prSet presAssocID="{04120809-0B75-4675-830D-F10DA095446C}" presName="parSpace" presStyleCnt="0"/>
      <dgm:spPr/>
    </dgm:pt>
    <dgm:pt modelId="{3C9FD6E9-0C0F-4FB4-A24C-6E0AAC6DCAEE}" type="pres">
      <dgm:prSet presAssocID="{C319EB50-8DF5-41B1-99EC-093A9A22997A}" presName="parTxOnly" presStyleLbl="node1" presStyleIdx="2" presStyleCnt="3" custLinFactNeighborX="572" custLinFactNeighborY="-444">
        <dgm:presLayoutVars>
          <dgm:bulletEnabled val="1"/>
        </dgm:presLayoutVars>
      </dgm:prSet>
      <dgm:spPr/>
    </dgm:pt>
  </dgm:ptLst>
  <dgm:cxnLst>
    <dgm:cxn modelId="{E448A306-6C3A-4493-8814-D96FF1894B3C}" srcId="{4A43416E-DED7-466A-9FAB-D2355C186D9D}" destId="{E84B7481-0D24-4D9D-8D22-4418570DBC49}" srcOrd="1" destOrd="0" parTransId="{296E58AA-D47B-4691-A57F-96F1B62033D8}" sibTransId="{04120809-0B75-4675-830D-F10DA095446C}"/>
    <dgm:cxn modelId="{FB7DA722-22B5-4977-A77B-A7721C7226F7}" srcId="{4A43416E-DED7-466A-9FAB-D2355C186D9D}" destId="{3474FCF1-6E23-444B-B47D-EEC2CFFF2D20}" srcOrd="0" destOrd="0" parTransId="{B941F403-0762-4C6F-B906-64DAA4ADA7EA}" sibTransId="{72FA37F1-59DF-41BF-8B15-9172A2D527D7}"/>
    <dgm:cxn modelId="{6212E033-BC54-4145-9D6E-0D6FC25D20B4}" type="presOf" srcId="{E84B7481-0D24-4D9D-8D22-4418570DBC49}" destId="{51775022-BA8C-44B9-B747-F14F2E4CD816}" srcOrd="0" destOrd="0" presId="urn:microsoft.com/office/officeart/2005/8/layout/hChevron3"/>
    <dgm:cxn modelId="{7E9E445F-3151-4186-A279-EE57E0C8A8EA}" type="presOf" srcId="{C319EB50-8DF5-41B1-99EC-093A9A22997A}" destId="{3C9FD6E9-0C0F-4FB4-A24C-6E0AAC6DCAEE}" srcOrd="0" destOrd="0" presId="urn:microsoft.com/office/officeart/2005/8/layout/hChevron3"/>
    <dgm:cxn modelId="{39E238BA-9AEC-4F4D-A6D5-F7EF93BD013E}" srcId="{4A43416E-DED7-466A-9FAB-D2355C186D9D}" destId="{C319EB50-8DF5-41B1-99EC-093A9A22997A}" srcOrd="2" destOrd="0" parTransId="{0DAE5C8F-2073-4A08-9590-F3DCEF280115}" sibTransId="{178FF180-6D91-4CDE-945A-B85891ABF03C}"/>
    <dgm:cxn modelId="{5F3219D9-578F-4AD4-8B33-F885D15C2ADB}" type="presOf" srcId="{4A43416E-DED7-466A-9FAB-D2355C186D9D}" destId="{729C9D43-A165-4DA8-95E8-C3F9F18288E7}" srcOrd="0" destOrd="0" presId="urn:microsoft.com/office/officeart/2005/8/layout/hChevron3"/>
    <dgm:cxn modelId="{FAF862ED-547A-4F07-AE79-45E10AD1CAD3}" type="presOf" srcId="{3474FCF1-6E23-444B-B47D-EEC2CFFF2D20}" destId="{34CC9C06-4823-49DD-9194-864CF608765C}" srcOrd="0" destOrd="0" presId="urn:microsoft.com/office/officeart/2005/8/layout/hChevron3"/>
    <dgm:cxn modelId="{662A822B-2ADD-4699-A4A7-E500274B0CE3}" type="presParOf" srcId="{729C9D43-A165-4DA8-95E8-C3F9F18288E7}" destId="{34CC9C06-4823-49DD-9194-864CF608765C}" srcOrd="0" destOrd="0" presId="urn:microsoft.com/office/officeart/2005/8/layout/hChevron3"/>
    <dgm:cxn modelId="{759AFFD1-AB12-4C51-9AEA-4422D96CF536}" type="presParOf" srcId="{729C9D43-A165-4DA8-95E8-C3F9F18288E7}" destId="{03C472A0-D1AE-43A6-BC08-EA4468916B82}" srcOrd="1" destOrd="0" presId="urn:microsoft.com/office/officeart/2005/8/layout/hChevron3"/>
    <dgm:cxn modelId="{4DA82776-322E-4E27-A0B3-5EB9F76432EF}" type="presParOf" srcId="{729C9D43-A165-4DA8-95E8-C3F9F18288E7}" destId="{51775022-BA8C-44B9-B747-F14F2E4CD816}" srcOrd="2" destOrd="0" presId="urn:microsoft.com/office/officeart/2005/8/layout/hChevron3"/>
    <dgm:cxn modelId="{72D3994F-EC1D-4A14-8413-53641E571A6C}" type="presParOf" srcId="{729C9D43-A165-4DA8-95E8-C3F9F18288E7}" destId="{91E8462D-8B73-4D4F-99E3-DC9D677B2539}" srcOrd="3" destOrd="0" presId="urn:microsoft.com/office/officeart/2005/8/layout/hChevron3"/>
    <dgm:cxn modelId="{DCF0A983-85F6-418A-8652-387D726ECAA0}" type="presParOf" srcId="{729C9D43-A165-4DA8-95E8-C3F9F18288E7}" destId="{3C9FD6E9-0C0F-4FB4-A24C-6E0AAC6DCAEE}"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8980E-23D7-4604-B2E0-B64701BF8B72}"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E46B-7818-42FE-A233-6C80BE394EA2}">
      <dgm:prSet phldrT="[Text]"/>
      <dgm:spPr/>
      <dgm:t>
        <a:bodyPr/>
        <a:lstStyle/>
        <a:p>
          <a:r>
            <a:rPr lang="en-US" dirty="0"/>
            <a:t>Business Solutions</a:t>
          </a:r>
        </a:p>
      </dgm:t>
    </dgm:pt>
    <dgm:pt modelId="{19F13303-8BFD-41DB-B865-FE24904F74CC}" type="parTrans" cxnId="{F251CB12-79BA-443A-BD52-FDE19F280CAC}">
      <dgm:prSet/>
      <dgm:spPr/>
      <dgm:t>
        <a:bodyPr/>
        <a:lstStyle/>
        <a:p>
          <a:endParaRPr lang="en-US"/>
        </a:p>
      </dgm:t>
    </dgm:pt>
    <dgm:pt modelId="{2FFC3AD5-5164-4B6C-AE60-3E5C2EAA3BA1}" type="sibTrans" cxnId="{F251CB12-79BA-443A-BD52-FDE19F280CAC}">
      <dgm:prSet/>
      <dgm:spPr/>
      <dgm:t>
        <a:bodyPr/>
        <a:lstStyle/>
        <a:p>
          <a:endParaRPr lang="en-US"/>
        </a:p>
      </dgm:t>
    </dgm:pt>
    <dgm:pt modelId="{1B667CF9-41A6-48B2-BE9D-F936439BA104}">
      <dgm:prSet phldrT="[Text]"/>
      <dgm:spPr/>
      <dgm:t>
        <a:bodyPr/>
        <a:lstStyle/>
        <a:p>
          <a:r>
            <a:rPr lang="en-US" dirty="0"/>
            <a:t>WIOA Participant</a:t>
          </a:r>
        </a:p>
      </dgm:t>
    </dgm:pt>
    <dgm:pt modelId="{E8CDEEBA-4031-46C4-8EB8-EC00BDC4845D}" type="parTrans" cxnId="{7F53FE87-CCBF-4375-ADEB-545904C22676}">
      <dgm:prSet/>
      <dgm:spPr/>
      <dgm:t>
        <a:bodyPr/>
        <a:lstStyle/>
        <a:p>
          <a:endParaRPr lang="en-US"/>
        </a:p>
      </dgm:t>
    </dgm:pt>
    <dgm:pt modelId="{1B254E4F-F0C7-42A5-A3B4-1C66B3543EA9}" type="sibTrans" cxnId="{7F53FE87-CCBF-4375-ADEB-545904C22676}">
      <dgm:prSet/>
      <dgm:spPr/>
      <dgm:t>
        <a:bodyPr/>
        <a:lstStyle/>
        <a:p>
          <a:endParaRPr lang="en-US"/>
        </a:p>
      </dgm:t>
    </dgm:pt>
    <dgm:pt modelId="{4B2D979F-2D34-413D-9075-B21394083089}">
      <dgm:prSet phldrT="[Text]"/>
      <dgm:spPr/>
      <dgm:t>
        <a:bodyPr/>
        <a:lstStyle/>
        <a:p>
          <a:r>
            <a:rPr lang="en-US" dirty="0"/>
            <a:t>High Road Employer</a:t>
          </a:r>
        </a:p>
      </dgm:t>
    </dgm:pt>
    <dgm:pt modelId="{1512E5ED-CA1A-4296-961C-F760AFD51123}" type="parTrans" cxnId="{C412A3A0-04FE-43BA-B616-23CE556F1BB3}">
      <dgm:prSet/>
      <dgm:spPr/>
      <dgm:t>
        <a:bodyPr/>
        <a:lstStyle/>
        <a:p>
          <a:endParaRPr lang="en-US"/>
        </a:p>
      </dgm:t>
    </dgm:pt>
    <dgm:pt modelId="{CB92D1D5-3206-42D7-BF49-94A916DCB6F4}" type="sibTrans" cxnId="{C412A3A0-04FE-43BA-B616-23CE556F1BB3}">
      <dgm:prSet/>
      <dgm:spPr/>
      <dgm:t>
        <a:bodyPr/>
        <a:lstStyle/>
        <a:p>
          <a:endParaRPr lang="en-US"/>
        </a:p>
      </dgm:t>
    </dgm:pt>
    <dgm:pt modelId="{6570DFD2-73A1-43F8-801C-06F858949494}" type="pres">
      <dgm:prSet presAssocID="{5188980E-23D7-4604-B2E0-B64701BF8B72}" presName="compositeShape" presStyleCnt="0">
        <dgm:presLayoutVars>
          <dgm:chMax val="7"/>
          <dgm:dir/>
          <dgm:resizeHandles val="exact"/>
        </dgm:presLayoutVars>
      </dgm:prSet>
      <dgm:spPr/>
    </dgm:pt>
    <dgm:pt modelId="{1428886C-5D7C-438B-93C7-06D6CEEB49C7}" type="pres">
      <dgm:prSet presAssocID="{F6A6E46B-7818-42FE-A233-6C80BE394EA2}" presName="circ1" presStyleLbl="vennNode1" presStyleIdx="0" presStyleCnt="3"/>
      <dgm:spPr/>
    </dgm:pt>
    <dgm:pt modelId="{31757FDF-3027-4EEB-BAFA-7DA78663FB75}" type="pres">
      <dgm:prSet presAssocID="{F6A6E46B-7818-42FE-A233-6C80BE394EA2}" presName="circ1Tx" presStyleLbl="revTx" presStyleIdx="0" presStyleCnt="0">
        <dgm:presLayoutVars>
          <dgm:chMax val="0"/>
          <dgm:chPref val="0"/>
          <dgm:bulletEnabled val="1"/>
        </dgm:presLayoutVars>
      </dgm:prSet>
      <dgm:spPr/>
    </dgm:pt>
    <dgm:pt modelId="{E1A42C93-553F-40F5-9587-92F6745F760D}" type="pres">
      <dgm:prSet presAssocID="{1B667CF9-41A6-48B2-BE9D-F936439BA104}" presName="circ2" presStyleLbl="vennNode1" presStyleIdx="1" presStyleCnt="3"/>
      <dgm:spPr/>
    </dgm:pt>
    <dgm:pt modelId="{6460B3C8-84FC-425E-AE26-1F6B3931ADAF}" type="pres">
      <dgm:prSet presAssocID="{1B667CF9-41A6-48B2-BE9D-F936439BA104}" presName="circ2Tx" presStyleLbl="revTx" presStyleIdx="0" presStyleCnt="0">
        <dgm:presLayoutVars>
          <dgm:chMax val="0"/>
          <dgm:chPref val="0"/>
          <dgm:bulletEnabled val="1"/>
        </dgm:presLayoutVars>
      </dgm:prSet>
      <dgm:spPr/>
    </dgm:pt>
    <dgm:pt modelId="{CF0A7E51-D986-47E1-9318-3EEFDEECE900}" type="pres">
      <dgm:prSet presAssocID="{4B2D979F-2D34-413D-9075-B21394083089}" presName="circ3" presStyleLbl="vennNode1" presStyleIdx="2" presStyleCnt="3"/>
      <dgm:spPr/>
    </dgm:pt>
    <dgm:pt modelId="{E494CC1E-C734-42BB-AE8B-D22A563CCB92}" type="pres">
      <dgm:prSet presAssocID="{4B2D979F-2D34-413D-9075-B21394083089}" presName="circ3Tx" presStyleLbl="revTx" presStyleIdx="0" presStyleCnt="0">
        <dgm:presLayoutVars>
          <dgm:chMax val="0"/>
          <dgm:chPref val="0"/>
          <dgm:bulletEnabled val="1"/>
        </dgm:presLayoutVars>
      </dgm:prSet>
      <dgm:spPr/>
    </dgm:pt>
  </dgm:ptLst>
  <dgm:cxnLst>
    <dgm:cxn modelId="{F251CB12-79BA-443A-BD52-FDE19F280CAC}" srcId="{5188980E-23D7-4604-B2E0-B64701BF8B72}" destId="{F6A6E46B-7818-42FE-A233-6C80BE394EA2}" srcOrd="0" destOrd="0" parTransId="{19F13303-8BFD-41DB-B865-FE24904F74CC}" sibTransId="{2FFC3AD5-5164-4B6C-AE60-3E5C2EAA3BA1}"/>
    <dgm:cxn modelId="{7FF0022E-53AB-4350-8496-D3F41FBEEC56}" type="presOf" srcId="{5188980E-23D7-4604-B2E0-B64701BF8B72}" destId="{6570DFD2-73A1-43F8-801C-06F858949494}" srcOrd="0" destOrd="0" presId="urn:microsoft.com/office/officeart/2005/8/layout/venn1"/>
    <dgm:cxn modelId="{139C3A38-0331-4567-B832-E91C730F5D20}" type="presOf" srcId="{4B2D979F-2D34-413D-9075-B21394083089}" destId="{E494CC1E-C734-42BB-AE8B-D22A563CCB92}" srcOrd="1" destOrd="0" presId="urn:microsoft.com/office/officeart/2005/8/layout/venn1"/>
    <dgm:cxn modelId="{FAECF84B-9476-4B7B-B455-0F32D65CD9C4}" type="presOf" srcId="{1B667CF9-41A6-48B2-BE9D-F936439BA104}" destId="{6460B3C8-84FC-425E-AE26-1F6B3931ADAF}" srcOrd="1" destOrd="0" presId="urn:microsoft.com/office/officeart/2005/8/layout/venn1"/>
    <dgm:cxn modelId="{AA989076-9678-416D-B762-4FF441EA7A7F}" type="presOf" srcId="{F6A6E46B-7818-42FE-A233-6C80BE394EA2}" destId="{1428886C-5D7C-438B-93C7-06D6CEEB49C7}" srcOrd="0" destOrd="0" presId="urn:microsoft.com/office/officeart/2005/8/layout/venn1"/>
    <dgm:cxn modelId="{7F53FE87-CCBF-4375-ADEB-545904C22676}" srcId="{5188980E-23D7-4604-B2E0-B64701BF8B72}" destId="{1B667CF9-41A6-48B2-BE9D-F936439BA104}" srcOrd="1" destOrd="0" parTransId="{E8CDEEBA-4031-46C4-8EB8-EC00BDC4845D}" sibTransId="{1B254E4F-F0C7-42A5-A3B4-1C66B3543EA9}"/>
    <dgm:cxn modelId="{D5D84C9C-5F08-4143-9557-097E8D445C41}" type="presOf" srcId="{4B2D979F-2D34-413D-9075-B21394083089}" destId="{CF0A7E51-D986-47E1-9318-3EEFDEECE900}" srcOrd="0" destOrd="0" presId="urn:microsoft.com/office/officeart/2005/8/layout/venn1"/>
    <dgm:cxn modelId="{C412A3A0-04FE-43BA-B616-23CE556F1BB3}" srcId="{5188980E-23D7-4604-B2E0-B64701BF8B72}" destId="{4B2D979F-2D34-413D-9075-B21394083089}" srcOrd="2" destOrd="0" parTransId="{1512E5ED-CA1A-4296-961C-F760AFD51123}" sibTransId="{CB92D1D5-3206-42D7-BF49-94A916DCB6F4}"/>
    <dgm:cxn modelId="{4151F3AF-0C2B-422C-913F-4009A45540A2}" type="presOf" srcId="{F6A6E46B-7818-42FE-A233-6C80BE394EA2}" destId="{31757FDF-3027-4EEB-BAFA-7DA78663FB75}" srcOrd="1" destOrd="0" presId="urn:microsoft.com/office/officeart/2005/8/layout/venn1"/>
    <dgm:cxn modelId="{59C3F5C7-103E-44C0-9553-518FE9751D40}" type="presOf" srcId="{1B667CF9-41A6-48B2-BE9D-F936439BA104}" destId="{E1A42C93-553F-40F5-9587-92F6745F760D}" srcOrd="0" destOrd="0" presId="urn:microsoft.com/office/officeart/2005/8/layout/venn1"/>
    <dgm:cxn modelId="{E4D4BD10-7E39-47DB-91A8-61912B863E91}" type="presParOf" srcId="{6570DFD2-73A1-43F8-801C-06F858949494}" destId="{1428886C-5D7C-438B-93C7-06D6CEEB49C7}" srcOrd="0" destOrd="0" presId="urn:microsoft.com/office/officeart/2005/8/layout/venn1"/>
    <dgm:cxn modelId="{E0AB07BC-C4FE-40ED-9FFB-DCC5A7C38307}" type="presParOf" srcId="{6570DFD2-73A1-43F8-801C-06F858949494}" destId="{31757FDF-3027-4EEB-BAFA-7DA78663FB75}" srcOrd="1" destOrd="0" presId="urn:microsoft.com/office/officeart/2005/8/layout/venn1"/>
    <dgm:cxn modelId="{3F0F9816-F24A-420A-8592-95BD2C9B087F}" type="presParOf" srcId="{6570DFD2-73A1-43F8-801C-06F858949494}" destId="{E1A42C93-553F-40F5-9587-92F6745F760D}" srcOrd="2" destOrd="0" presId="urn:microsoft.com/office/officeart/2005/8/layout/venn1"/>
    <dgm:cxn modelId="{2DF0B060-CFE4-42C4-B9DA-51C61E345E2B}" type="presParOf" srcId="{6570DFD2-73A1-43F8-801C-06F858949494}" destId="{6460B3C8-84FC-425E-AE26-1F6B3931ADAF}" srcOrd="3" destOrd="0" presId="urn:microsoft.com/office/officeart/2005/8/layout/venn1"/>
    <dgm:cxn modelId="{9CAFF378-2C44-4D21-811F-54FED880F218}" type="presParOf" srcId="{6570DFD2-73A1-43F8-801C-06F858949494}" destId="{CF0A7E51-D986-47E1-9318-3EEFDEECE900}" srcOrd="4" destOrd="0" presId="urn:microsoft.com/office/officeart/2005/8/layout/venn1"/>
    <dgm:cxn modelId="{E968BD5C-A756-4A8C-8D00-A2EE91A782BC}" type="presParOf" srcId="{6570DFD2-73A1-43F8-801C-06F858949494}" destId="{E494CC1E-C734-42BB-AE8B-D22A563CCB9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678B9D-CF63-440B-B7E0-B38747E92C0F}" type="doc">
      <dgm:prSet loTypeId="urn:microsoft.com/office/officeart/2005/8/layout/hChevron3" loCatId="process" qsTypeId="urn:microsoft.com/office/officeart/2005/8/quickstyle/simple1" qsCatId="simple" csTypeId="urn:microsoft.com/office/officeart/2005/8/colors/accent1_2" csCatId="accent1" phldr="1"/>
      <dgm:spPr/>
    </dgm:pt>
    <dgm:pt modelId="{C4A13BAC-8DBC-44CB-A517-6E731B888D54}">
      <dgm:prSet phldrT="[Text]" custT="1"/>
      <dgm:spPr/>
      <dgm:t>
        <a:bodyPr/>
        <a:lstStyle/>
        <a:p>
          <a:r>
            <a:rPr lang="en-US" sz="2800" dirty="0"/>
            <a:t>Title III</a:t>
          </a:r>
        </a:p>
      </dgm:t>
    </dgm:pt>
    <dgm:pt modelId="{B79518B9-0FD2-44ED-BEF9-CA92E6A10302}" type="parTrans" cxnId="{58337F50-CDF1-4B21-B0F7-84CD356AAEDC}">
      <dgm:prSet/>
      <dgm:spPr/>
      <dgm:t>
        <a:bodyPr/>
        <a:lstStyle/>
        <a:p>
          <a:endParaRPr lang="en-US"/>
        </a:p>
      </dgm:t>
    </dgm:pt>
    <dgm:pt modelId="{5F05317E-2AC2-489F-9FFE-0C6EE0D6FAC8}" type="sibTrans" cxnId="{58337F50-CDF1-4B21-B0F7-84CD356AAEDC}">
      <dgm:prSet/>
      <dgm:spPr/>
      <dgm:t>
        <a:bodyPr/>
        <a:lstStyle/>
        <a:p>
          <a:endParaRPr lang="en-US"/>
        </a:p>
      </dgm:t>
    </dgm:pt>
    <dgm:pt modelId="{8249DF08-C19C-4B82-9DFB-C9DDB9F50902}">
      <dgm:prSet phldrT="[Text]" custT="1"/>
      <dgm:spPr/>
      <dgm:t>
        <a:bodyPr/>
        <a:lstStyle/>
        <a:p>
          <a:r>
            <a:rPr lang="en-US" sz="2000" dirty="0"/>
            <a:t>Career Services</a:t>
          </a:r>
        </a:p>
      </dgm:t>
    </dgm:pt>
    <dgm:pt modelId="{30968D0A-7F3F-43CA-8BDA-32F72AFF83E2}" type="parTrans" cxnId="{4F90B94A-BEC4-4DA9-A29A-DE1762A0200E}">
      <dgm:prSet/>
      <dgm:spPr/>
      <dgm:t>
        <a:bodyPr/>
        <a:lstStyle/>
        <a:p>
          <a:endParaRPr lang="en-US"/>
        </a:p>
      </dgm:t>
    </dgm:pt>
    <dgm:pt modelId="{58F8837D-88A9-47C7-8B92-1093B7806882}" type="sibTrans" cxnId="{4F90B94A-BEC4-4DA9-A29A-DE1762A0200E}">
      <dgm:prSet/>
      <dgm:spPr/>
      <dgm:t>
        <a:bodyPr/>
        <a:lstStyle/>
        <a:p>
          <a:endParaRPr lang="en-US"/>
        </a:p>
      </dgm:t>
    </dgm:pt>
    <dgm:pt modelId="{1355D7ED-1659-46A8-BD49-10486D5D75A2}">
      <dgm:prSet phldrT="[Text]" custT="1"/>
      <dgm:spPr/>
      <dgm:t>
        <a:bodyPr/>
        <a:lstStyle/>
        <a:p>
          <a:r>
            <a:rPr lang="en-US" sz="1800" dirty="0"/>
            <a:t>Select a</a:t>
          </a:r>
          <a:r>
            <a:rPr lang="en-US" sz="1800" dirty="0">
              <a:solidFill>
                <a:srgbClr val="FF0000"/>
              </a:solidFill>
            </a:rPr>
            <a:t>  </a:t>
          </a:r>
          <a:r>
            <a:rPr lang="en-US" sz="1800" dirty="0">
              <a:solidFill>
                <a:schemeClr val="tx1"/>
              </a:solidFill>
            </a:rPr>
            <a:t>Training </a:t>
          </a:r>
          <a:r>
            <a:rPr lang="en-US" sz="1800" dirty="0"/>
            <a:t>from </a:t>
          </a:r>
          <a:r>
            <a:rPr lang="en-US" sz="2400" b="1" dirty="0">
              <a:solidFill>
                <a:srgbClr val="FF0000"/>
              </a:solidFill>
            </a:rPr>
            <a:t>State list</a:t>
          </a:r>
        </a:p>
      </dgm:t>
    </dgm:pt>
    <dgm:pt modelId="{52352177-79B1-41E7-B9E4-A3D34ED24838}" type="parTrans" cxnId="{28448D31-AB02-4F44-B084-890B0E7515B9}">
      <dgm:prSet/>
      <dgm:spPr/>
      <dgm:t>
        <a:bodyPr/>
        <a:lstStyle/>
        <a:p>
          <a:endParaRPr lang="en-US"/>
        </a:p>
      </dgm:t>
    </dgm:pt>
    <dgm:pt modelId="{3BA77D8B-A3C7-4C27-9A9B-B1899DA04761}" type="sibTrans" cxnId="{28448D31-AB02-4F44-B084-890B0E7515B9}">
      <dgm:prSet/>
      <dgm:spPr/>
      <dgm:t>
        <a:bodyPr/>
        <a:lstStyle/>
        <a:p>
          <a:endParaRPr lang="en-US"/>
        </a:p>
      </dgm:t>
    </dgm:pt>
    <dgm:pt modelId="{1AF23EFE-22EB-4C78-A5D2-3015372B0802}">
      <dgm:prSet custT="1"/>
      <dgm:spPr/>
      <dgm:t>
        <a:bodyPr/>
        <a:lstStyle/>
        <a:p>
          <a:r>
            <a:rPr lang="en-US" sz="1800" dirty="0"/>
            <a:t>Support Complete Training</a:t>
          </a:r>
        </a:p>
      </dgm:t>
    </dgm:pt>
    <dgm:pt modelId="{06A51540-FAA1-4005-8A48-A9FF39F51EBE}" type="parTrans" cxnId="{F6A885A4-41FA-45E7-8D74-EA38703C8ACC}">
      <dgm:prSet/>
      <dgm:spPr/>
      <dgm:t>
        <a:bodyPr/>
        <a:lstStyle/>
        <a:p>
          <a:endParaRPr lang="en-US"/>
        </a:p>
      </dgm:t>
    </dgm:pt>
    <dgm:pt modelId="{C27EA1FC-BD0A-4ED3-9DB8-A1628B391101}" type="sibTrans" cxnId="{F6A885A4-41FA-45E7-8D74-EA38703C8ACC}">
      <dgm:prSet/>
      <dgm:spPr/>
      <dgm:t>
        <a:bodyPr/>
        <a:lstStyle/>
        <a:p>
          <a:endParaRPr lang="en-US"/>
        </a:p>
      </dgm:t>
    </dgm:pt>
    <dgm:pt modelId="{5D9733D2-4392-46D2-99E8-CB5D19BFD705}">
      <dgm:prSet custT="1"/>
      <dgm:spPr/>
      <dgm:t>
        <a:bodyPr/>
        <a:lstStyle/>
        <a:p>
          <a:r>
            <a:rPr lang="en-US" sz="1800" dirty="0"/>
            <a:t>Job Placement with Any Employer</a:t>
          </a:r>
        </a:p>
      </dgm:t>
    </dgm:pt>
    <dgm:pt modelId="{03B415E2-6135-4FB3-B266-F7EBCC066EAF}" type="parTrans" cxnId="{50DF2581-D4FF-408C-B418-725F1D9960E5}">
      <dgm:prSet/>
      <dgm:spPr/>
      <dgm:t>
        <a:bodyPr/>
        <a:lstStyle/>
        <a:p>
          <a:endParaRPr lang="en-US"/>
        </a:p>
      </dgm:t>
    </dgm:pt>
    <dgm:pt modelId="{CBFE6584-B3AB-4EA3-B577-024546E37B45}" type="sibTrans" cxnId="{50DF2581-D4FF-408C-B418-725F1D9960E5}">
      <dgm:prSet/>
      <dgm:spPr/>
      <dgm:t>
        <a:bodyPr/>
        <a:lstStyle/>
        <a:p>
          <a:endParaRPr lang="en-US"/>
        </a:p>
      </dgm:t>
    </dgm:pt>
    <dgm:pt modelId="{5FC5B24F-C8FD-4E16-981E-E2B8719F084C}">
      <dgm:prSet/>
      <dgm:spPr/>
      <dgm:t>
        <a:bodyPr/>
        <a:lstStyle/>
        <a:p>
          <a:r>
            <a:rPr lang="en-US" dirty="0"/>
            <a:t>Follow-Up Participant Only</a:t>
          </a:r>
        </a:p>
      </dgm:t>
    </dgm:pt>
    <dgm:pt modelId="{69FBABE1-0249-453C-95DE-6D6AAD4D5819}" type="parTrans" cxnId="{75C49AAC-9C35-4C33-B636-D3C6F52D02E5}">
      <dgm:prSet/>
      <dgm:spPr/>
      <dgm:t>
        <a:bodyPr/>
        <a:lstStyle/>
        <a:p>
          <a:endParaRPr lang="en-US"/>
        </a:p>
      </dgm:t>
    </dgm:pt>
    <dgm:pt modelId="{FED25F8E-577D-4004-86B2-E082E2F4DD34}" type="sibTrans" cxnId="{75C49AAC-9C35-4C33-B636-D3C6F52D02E5}">
      <dgm:prSet/>
      <dgm:spPr/>
      <dgm:t>
        <a:bodyPr/>
        <a:lstStyle/>
        <a:p>
          <a:endParaRPr lang="en-US"/>
        </a:p>
      </dgm:t>
    </dgm:pt>
    <dgm:pt modelId="{08D38A5D-D46D-4E71-809D-1B5B4852D9EA}" type="pres">
      <dgm:prSet presAssocID="{50678B9D-CF63-440B-B7E0-B38747E92C0F}" presName="Name0" presStyleCnt="0">
        <dgm:presLayoutVars>
          <dgm:dir/>
          <dgm:resizeHandles val="exact"/>
        </dgm:presLayoutVars>
      </dgm:prSet>
      <dgm:spPr/>
    </dgm:pt>
    <dgm:pt modelId="{1D2E3974-2A37-4200-BBA3-95C06263B667}" type="pres">
      <dgm:prSet presAssocID="{C4A13BAC-8DBC-44CB-A517-6E731B888D54}" presName="parTxOnly" presStyleLbl="node1" presStyleIdx="0" presStyleCnt="6">
        <dgm:presLayoutVars>
          <dgm:bulletEnabled val="1"/>
        </dgm:presLayoutVars>
      </dgm:prSet>
      <dgm:spPr/>
    </dgm:pt>
    <dgm:pt modelId="{42A5683E-C506-4AEF-8AF2-13031AA9FBD1}" type="pres">
      <dgm:prSet presAssocID="{5F05317E-2AC2-489F-9FFE-0C6EE0D6FAC8}" presName="parSpace" presStyleCnt="0"/>
      <dgm:spPr/>
    </dgm:pt>
    <dgm:pt modelId="{4E1EE901-0D64-403A-B78C-CE443B1C9B1A}" type="pres">
      <dgm:prSet presAssocID="{8249DF08-C19C-4B82-9DFB-C9DDB9F50902}" presName="parTxOnly" presStyleLbl="node1" presStyleIdx="1" presStyleCnt="6">
        <dgm:presLayoutVars>
          <dgm:bulletEnabled val="1"/>
        </dgm:presLayoutVars>
      </dgm:prSet>
      <dgm:spPr/>
    </dgm:pt>
    <dgm:pt modelId="{BF6E0E5B-A63F-4F86-AFE7-D27DD0188411}" type="pres">
      <dgm:prSet presAssocID="{58F8837D-88A9-47C7-8B92-1093B7806882}" presName="parSpace" presStyleCnt="0"/>
      <dgm:spPr/>
    </dgm:pt>
    <dgm:pt modelId="{1AF31550-23A6-4BD0-8F0F-2D3FF0AA3D0E}" type="pres">
      <dgm:prSet presAssocID="{1355D7ED-1659-46A8-BD49-10486D5D75A2}" presName="parTxOnly" presStyleLbl="node1" presStyleIdx="2" presStyleCnt="6">
        <dgm:presLayoutVars>
          <dgm:bulletEnabled val="1"/>
        </dgm:presLayoutVars>
      </dgm:prSet>
      <dgm:spPr/>
    </dgm:pt>
    <dgm:pt modelId="{2F240735-C8F9-4747-B0FD-0AE5A4C15D1B}" type="pres">
      <dgm:prSet presAssocID="{3BA77D8B-A3C7-4C27-9A9B-B1899DA04761}" presName="parSpace" presStyleCnt="0"/>
      <dgm:spPr/>
    </dgm:pt>
    <dgm:pt modelId="{A59637A5-C1F5-4276-B1E7-42C3EA1FB3D4}" type="pres">
      <dgm:prSet presAssocID="{1AF23EFE-22EB-4C78-A5D2-3015372B0802}" presName="parTxOnly" presStyleLbl="node1" presStyleIdx="3" presStyleCnt="6">
        <dgm:presLayoutVars>
          <dgm:bulletEnabled val="1"/>
        </dgm:presLayoutVars>
      </dgm:prSet>
      <dgm:spPr/>
    </dgm:pt>
    <dgm:pt modelId="{A6C7D9A9-9F90-465B-BB5E-C26AFDD6032A}" type="pres">
      <dgm:prSet presAssocID="{C27EA1FC-BD0A-4ED3-9DB8-A1628B391101}" presName="parSpace" presStyleCnt="0"/>
      <dgm:spPr/>
    </dgm:pt>
    <dgm:pt modelId="{EF7F063C-563D-45B2-8A26-0FA51EBB9889}" type="pres">
      <dgm:prSet presAssocID="{5D9733D2-4392-46D2-99E8-CB5D19BFD705}" presName="parTxOnly" presStyleLbl="node1" presStyleIdx="4" presStyleCnt="6">
        <dgm:presLayoutVars>
          <dgm:bulletEnabled val="1"/>
        </dgm:presLayoutVars>
      </dgm:prSet>
      <dgm:spPr/>
    </dgm:pt>
    <dgm:pt modelId="{83F41591-4FA7-4D86-93F7-3BA903EEA84C}" type="pres">
      <dgm:prSet presAssocID="{CBFE6584-B3AB-4EA3-B577-024546E37B45}" presName="parSpace" presStyleCnt="0"/>
      <dgm:spPr/>
    </dgm:pt>
    <dgm:pt modelId="{48190C34-DA55-446E-97A2-E8162E0CC568}" type="pres">
      <dgm:prSet presAssocID="{5FC5B24F-C8FD-4E16-981E-E2B8719F084C}" presName="parTxOnly" presStyleLbl="node1" presStyleIdx="5" presStyleCnt="6">
        <dgm:presLayoutVars>
          <dgm:bulletEnabled val="1"/>
        </dgm:presLayoutVars>
      </dgm:prSet>
      <dgm:spPr/>
    </dgm:pt>
  </dgm:ptLst>
  <dgm:cxnLst>
    <dgm:cxn modelId="{393DCB1F-BC84-4DCC-A876-4F4C2CC601F4}" type="presOf" srcId="{1AF23EFE-22EB-4C78-A5D2-3015372B0802}" destId="{A59637A5-C1F5-4276-B1E7-42C3EA1FB3D4}" srcOrd="0" destOrd="0" presId="urn:microsoft.com/office/officeart/2005/8/layout/hChevron3"/>
    <dgm:cxn modelId="{28448D31-AB02-4F44-B084-890B0E7515B9}" srcId="{50678B9D-CF63-440B-B7E0-B38747E92C0F}" destId="{1355D7ED-1659-46A8-BD49-10486D5D75A2}" srcOrd="2" destOrd="0" parTransId="{52352177-79B1-41E7-B9E4-A3D34ED24838}" sibTransId="{3BA77D8B-A3C7-4C27-9A9B-B1899DA04761}"/>
    <dgm:cxn modelId="{2F791A63-0400-4359-9A6D-1EB2CEDF1625}" type="presOf" srcId="{50678B9D-CF63-440B-B7E0-B38747E92C0F}" destId="{08D38A5D-D46D-4E71-809D-1B5B4852D9EA}" srcOrd="0" destOrd="0" presId="urn:microsoft.com/office/officeart/2005/8/layout/hChevron3"/>
    <dgm:cxn modelId="{4F90B94A-BEC4-4DA9-A29A-DE1762A0200E}" srcId="{50678B9D-CF63-440B-B7E0-B38747E92C0F}" destId="{8249DF08-C19C-4B82-9DFB-C9DDB9F50902}" srcOrd="1" destOrd="0" parTransId="{30968D0A-7F3F-43CA-8BDA-32F72AFF83E2}" sibTransId="{58F8837D-88A9-47C7-8B92-1093B7806882}"/>
    <dgm:cxn modelId="{58337F50-CDF1-4B21-B0F7-84CD356AAEDC}" srcId="{50678B9D-CF63-440B-B7E0-B38747E92C0F}" destId="{C4A13BAC-8DBC-44CB-A517-6E731B888D54}" srcOrd="0" destOrd="0" parTransId="{B79518B9-0FD2-44ED-BEF9-CA92E6A10302}" sibTransId="{5F05317E-2AC2-489F-9FFE-0C6EE0D6FAC8}"/>
    <dgm:cxn modelId="{C7BEF259-1D45-4395-9B2A-6245735968A7}" type="presOf" srcId="{5D9733D2-4392-46D2-99E8-CB5D19BFD705}" destId="{EF7F063C-563D-45B2-8A26-0FA51EBB9889}" srcOrd="0" destOrd="0" presId="urn:microsoft.com/office/officeart/2005/8/layout/hChevron3"/>
    <dgm:cxn modelId="{50DF2581-D4FF-408C-B418-725F1D9960E5}" srcId="{50678B9D-CF63-440B-B7E0-B38747E92C0F}" destId="{5D9733D2-4392-46D2-99E8-CB5D19BFD705}" srcOrd="4" destOrd="0" parTransId="{03B415E2-6135-4FB3-B266-F7EBCC066EAF}" sibTransId="{CBFE6584-B3AB-4EA3-B577-024546E37B45}"/>
    <dgm:cxn modelId="{F6A885A4-41FA-45E7-8D74-EA38703C8ACC}" srcId="{50678B9D-CF63-440B-B7E0-B38747E92C0F}" destId="{1AF23EFE-22EB-4C78-A5D2-3015372B0802}" srcOrd="3" destOrd="0" parTransId="{06A51540-FAA1-4005-8A48-A9FF39F51EBE}" sibTransId="{C27EA1FC-BD0A-4ED3-9DB8-A1628B391101}"/>
    <dgm:cxn modelId="{75C49AAC-9C35-4C33-B636-D3C6F52D02E5}" srcId="{50678B9D-CF63-440B-B7E0-B38747E92C0F}" destId="{5FC5B24F-C8FD-4E16-981E-E2B8719F084C}" srcOrd="5" destOrd="0" parTransId="{69FBABE1-0249-453C-95DE-6D6AAD4D5819}" sibTransId="{FED25F8E-577D-4004-86B2-E082E2F4DD34}"/>
    <dgm:cxn modelId="{75546BC7-507A-4E54-82CB-72FE499DA9A2}" type="presOf" srcId="{5FC5B24F-C8FD-4E16-981E-E2B8719F084C}" destId="{48190C34-DA55-446E-97A2-E8162E0CC568}" srcOrd="0" destOrd="0" presId="urn:microsoft.com/office/officeart/2005/8/layout/hChevron3"/>
    <dgm:cxn modelId="{14F82CC9-BB02-4151-A97D-A1BF84FFBAFD}" type="presOf" srcId="{1355D7ED-1659-46A8-BD49-10486D5D75A2}" destId="{1AF31550-23A6-4BD0-8F0F-2D3FF0AA3D0E}" srcOrd="0" destOrd="0" presId="urn:microsoft.com/office/officeart/2005/8/layout/hChevron3"/>
    <dgm:cxn modelId="{F0E884CC-0E29-41F4-8921-DBEB46BA40A4}" type="presOf" srcId="{C4A13BAC-8DBC-44CB-A517-6E731B888D54}" destId="{1D2E3974-2A37-4200-BBA3-95C06263B667}" srcOrd="0" destOrd="0" presId="urn:microsoft.com/office/officeart/2005/8/layout/hChevron3"/>
    <dgm:cxn modelId="{7166E2CC-77BF-453C-822A-65BE454EA9A3}" type="presOf" srcId="{8249DF08-C19C-4B82-9DFB-C9DDB9F50902}" destId="{4E1EE901-0D64-403A-B78C-CE443B1C9B1A}" srcOrd="0" destOrd="0" presId="urn:microsoft.com/office/officeart/2005/8/layout/hChevron3"/>
    <dgm:cxn modelId="{79388740-6218-4607-A9BE-5E3FBE19D953}" type="presParOf" srcId="{08D38A5D-D46D-4E71-809D-1B5B4852D9EA}" destId="{1D2E3974-2A37-4200-BBA3-95C06263B667}" srcOrd="0" destOrd="0" presId="urn:microsoft.com/office/officeart/2005/8/layout/hChevron3"/>
    <dgm:cxn modelId="{D4B16BC3-03C4-484C-BC10-958A9A52B0D6}" type="presParOf" srcId="{08D38A5D-D46D-4E71-809D-1B5B4852D9EA}" destId="{42A5683E-C506-4AEF-8AF2-13031AA9FBD1}" srcOrd="1" destOrd="0" presId="urn:microsoft.com/office/officeart/2005/8/layout/hChevron3"/>
    <dgm:cxn modelId="{83041A82-0707-4FD7-B115-1C61E715E155}" type="presParOf" srcId="{08D38A5D-D46D-4E71-809D-1B5B4852D9EA}" destId="{4E1EE901-0D64-403A-B78C-CE443B1C9B1A}" srcOrd="2" destOrd="0" presId="urn:microsoft.com/office/officeart/2005/8/layout/hChevron3"/>
    <dgm:cxn modelId="{18A71A04-543A-4893-93FA-D292C60BC4AE}" type="presParOf" srcId="{08D38A5D-D46D-4E71-809D-1B5B4852D9EA}" destId="{BF6E0E5B-A63F-4F86-AFE7-D27DD0188411}" srcOrd="3" destOrd="0" presId="urn:microsoft.com/office/officeart/2005/8/layout/hChevron3"/>
    <dgm:cxn modelId="{8409C286-0A9A-4C06-BAF4-31356891AAB5}" type="presParOf" srcId="{08D38A5D-D46D-4E71-809D-1B5B4852D9EA}" destId="{1AF31550-23A6-4BD0-8F0F-2D3FF0AA3D0E}" srcOrd="4" destOrd="0" presId="urn:microsoft.com/office/officeart/2005/8/layout/hChevron3"/>
    <dgm:cxn modelId="{C5A10961-0837-4D27-A72D-A1134E208D70}" type="presParOf" srcId="{08D38A5D-D46D-4E71-809D-1B5B4852D9EA}" destId="{2F240735-C8F9-4747-B0FD-0AE5A4C15D1B}" srcOrd="5" destOrd="0" presId="urn:microsoft.com/office/officeart/2005/8/layout/hChevron3"/>
    <dgm:cxn modelId="{076CED25-D69A-4243-876C-A765D5DD8299}" type="presParOf" srcId="{08D38A5D-D46D-4E71-809D-1B5B4852D9EA}" destId="{A59637A5-C1F5-4276-B1E7-42C3EA1FB3D4}" srcOrd="6" destOrd="0" presId="urn:microsoft.com/office/officeart/2005/8/layout/hChevron3"/>
    <dgm:cxn modelId="{BA3A0042-9DB9-4873-A018-CF292E275577}" type="presParOf" srcId="{08D38A5D-D46D-4E71-809D-1B5B4852D9EA}" destId="{A6C7D9A9-9F90-465B-BB5E-C26AFDD6032A}" srcOrd="7" destOrd="0" presId="urn:microsoft.com/office/officeart/2005/8/layout/hChevron3"/>
    <dgm:cxn modelId="{9527BE6F-0D12-4E1E-A709-756C53BA6944}" type="presParOf" srcId="{08D38A5D-D46D-4E71-809D-1B5B4852D9EA}" destId="{EF7F063C-563D-45B2-8A26-0FA51EBB9889}" srcOrd="8" destOrd="0" presId="urn:microsoft.com/office/officeart/2005/8/layout/hChevron3"/>
    <dgm:cxn modelId="{B22C232F-CDC8-4BAE-A64A-F3E7257474B7}" type="presParOf" srcId="{08D38A5D-D46D-4E71-809D-1B5B4852D9EA}" destId="{83F41591-4FA7-4D86-93F7-3BA903EEA84C}" srcOrd="9" destOrd="0" presId="urn:microsoft.com/office/officeart/2005/8/layout/hChevron3"/>
    <dgm:cxn modelId="{BADBD54B-5830-44DA-A123-B032EC0BC3F8}" type="presParOf" srcId="{08D38A5D-D46D-4E71-809D-1B5B4852D9EA}" destId="{48190C34-DA55-446E-97A2-E8162E0CC568}"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C4A909-4125-4E0F-962F-E07814AA1107}" type="doc">
      <dgm:prSet loTypeId="urn:microsoft.com/office/officeart/2005/8/layout/hChevron3" loCatId="process" qsTypeId="urn:microsoft.com/office/officeart/2005/8/quickstyle/simple1" qsCatId="simple" csTypeId="urn:microsoft.com/office/officeart/2005/8/colors/accent1_2" csCatId="accent1" phldr="1"/>
      <dgm:spPr/>
    </dgm:pt>
    <dgm:pt modelId="{6E2683D9-AA8D-47A7-90BD-4FE3F79FE57C}">
      <dgm:prSet phldrT="[Text]" custT="1"/>
      <dgm:spPr/>
      <dgm:t>
        <a:bodyPr/>
        <a:lstStyle/>
        <a:p>
          <a:r>
            <a:rPr lang="en-US" sz="2800" b="1" dirty="0">
              <a:solidFill>
                <a:srgbClr val="FF0000"/>
              </a:solidFill>
            </a:rPr>
            <a:t>All</a:t>
          </a:r>
          <a:r>
            <a:rPr lang="en-US" sz="2000" dirty="0"/>
            <a:t> Core/Required Partners</a:t>
          </a:r>
        </a:p>
      </dgm:t>
    </dgm:pt>
    <dgm:pt modelId="{9FDC8D06-D49E-4F76-848A-C703334E44D0}" type="parTrans" cxnId="{127E2596-3E0A-4526-BB5C-33AEF28DBBD7}">
      <dgm:prSet/>
      <dgm:spPr/>
      <dgm:t>
        <a:bodyPr/>
        <a:lstStyle/>
        <a:p>
          <a:endParaRPr lang="en-US"/>
        </a:p>
      </dgm:t>
    </dgm:pt>
    <dgm:pt modelId="{4B07243E-B1E6-4FB1-AF84-D46EF619C788}" type="sibTrans" cxnId="{127E2596-3E0A-4526-BB5C-33AEF28DBBD7}">
      <dgm:prSet/>
      <dgm:spPr/>
      <dgm:t>
        <a:bodyPr/>
        <a:lstStyle/>
        <a:p>
          <a:endParaRPr lang="en-US"/>
        </a:p>
      </dgm:t>
    </dgm:pt>
    <dgm:pt modelId="{0E04B55F-BACB-4B92-B4F7-D27BE2ED14B4}">
      <dgm:prSet phldrT="[Text]" custT="1"/>
      <dgm:spPr/>
      <dgm:t>
        <a:bodyPr/>
        <a:lstStyle/>
        <a:p>
          <a:r>
            <a:rPr lang="en-US" sz="2400" b="1" dirty="0">
              <a:solidFill>
                <a:srgbClr val="FF0000"/>
              </a:solidFill>
            </a:rPr>
            <a:t>Regional Approved </a:t>
          </a:r>
          <a:r>
            <a:rPr lang="en-US" sz="2400" dirty="0"/>
            <a:t>Training</a:t>
          </a:r>
        </a:p>
      </dgm:t>
    </dgm:pt>
    <dgm:pt modelId="{1B71C7E5-E3EA-4BAE-A8AC-3C6783298B30}" type="parTrans" cxnId="{EDB487C1-8210-47EB-A348-9B19088C6FD2}">
      <dgm:prSet/>
      <dgm:spPr/>
      <dgm:t>
        <a:bodyPr/>
        <a:lstStyle/>
        <a:p>
          <a:endParaRPr lang="en-US"/>
        </a:p>
      </dgm:t>
    </dgm:pt>
    <dgm:pt modelId="{E35A76B9-6D7F-4980-B48D-91EB60711179}" type="sibTrans" cxnId="{EDB487C1-8210-47EB-A348-9B19088C6FD2}">
      <dgm:prSet/>
      <dgm:spPr/>
      <dgm:t>
        <a:bodyPr/>
        <a:lstStyle/>
        <a:p>
          <a:endParaRPr lang="en-US"/>
        </a:p>
      </dgm:t>
    </dgm:pt>
    <dgm:pt modelId="{E9D7B52A-BBA3-401A-8279-A9B3C3167F06}">
      <dgm:prSet phldrT="[Text]" custT="1"/>
      <dgm:spPr/>
      <dgm:t>
        <a:bodyPr/>
        <a:lstStyle/>
        <a:p>
          <a:r>
            <a:rPr lang="en-US" sz="2000" dirty="0"/>
            <a:t>Support to Complete Training</a:t>
          </a:r>
        </a:p>
      </dgm:t>
    </dgm:pt>
    <dgm:pt modelId="{0E5DF830-94B7-46B4-97B3-7ADF1EEE7E5C}" type="parTrans" cxnId="{5C27E7E1-65AA-478F-8D3B-10B2B7B212AE}">
      <dgm:prSet/>
      <dgm:spPr/>
      <dgm:t>
        <a:bodyPr/>
        <a:lstStyle/>
        <a:p>
          <a:endParaRPr lang="en-US"/>
        </a:p>
      </dgm:t>
    </dgm:pt>
    <dgm:pt modelId="{0C1DA9A1-7137-4FDF-9BA2-636679241615}" type="sibTrans" cxnId="{5C27E7E1-65AA-478F-8D3B-10B2B7B212AE}">
      <dgm:prSet/>
      <dgm:spPr/>
      <dgm:t>
        <a:bodyPr/>
        <a:lstStyle/>
        <a:p>
          <a:endParaRPr lang="en-US"/>
        </a:p>
      </dgm:t>
    </dgm:pt>
    <dgm:pt modelId="{6ED09E87-0447-45BF-A6C6-F087A452CC5A}">
      <dgm:prSet custT="1"/>
      <dgm:spPr/>
      <dgm:t>
        <a:bodyPr/>
        <a:lstStyle/>
        <a:p>
          <a:r>
            <a:rPr lang="en-US" sz="1900" dirty="0"/>
            <a:t>Job Placement with </a:t>
          </a:r>
          <a:r>
            <a:rPr lang="en-US" sz="2000" b="1" dirty="0">
              <a:solidFill>
                <a:srgbClr val="FF0000"/>
              </a:solidFill>
            </a:rPr>
            <a:t>High Road </a:t>
          </a:r>
          <a:r>
            <a:rPr lang="en-US" sz="1900" dirty="0"/>
            <a:t>Employer</a:t>
          </a:r>
        </a:p>
      </dgm:t>
    </dgm:pt>
    <dgm:pt modelId="{7C497F20-78C5-4026-B0B0-CC08FCCBADC8}" type="parTrans" cxnId="{F1BA9B69-F450-45D4-A6C3-DFF49151DA30}">
      <dgm:prSet/>
      <dgm:spPr/>
      <dgm:t>
        <a:bodyPr/>
        <a:lstStyle/>
        <a:p>
          <a:endParaRPr lang="en-US"/>
        </a:p>
      </dgm:t>
    </dgm:pt>
    <dgm:pt modelId="{F0F7417A-A238-4039-9F47-2A73C7FAABF8}" type="sibTrans" cxnId="{F1BA9B69-F450-45D4-A6C3-DFF49151DA30}">
      <dgm:prSet/>
      <dgm:spPr/>
      <dgm:t>
        <a:bodyPr/>
        <a:lstStyle/>
        <a:p>
          <a:endParaRPr lang="en-US"/>
        </a:p>
      </dgm:t>
    </dgm:pt>
    <dgm:pt modelId="{D6A82F79-B553-404C-B91B-335C2D672F56}">
      <dgm:prSet custT="1"/>
      <dgm:spPr/>
      <dgm:t>
        <a:bodyPr/>
        <a:lstStyle/>
        <a:p>
          <a:r>
            <a:rPr lang="en-US" sz="1800" dirty="0"/>
            <a:t>Follow-Up with </a:t>
          </a:r>
          <a:r>
            <a:rPr lang="en-US" sz="2000" b="1" dirty="0">
              <a:solidFill>
                <a:srgbClr val="FF0000"/>
              </a:solidFill>
            </a:rPr>
            <a:t>Employer</a:t>
          </a:r>
          <a:r>
            <a:rPr lang="en-US" sz="1800" dirty="0">
              <a:solidFill>
                <a:srgbClr val="FF0000"/>
              </a:solidFill>
            </a:rPr>
            <a:t> </a:t>
          </a:r>
          <a:r>
            <a:rPr lang="en-US" sz="1800" dirty="0">
              <a:solidFill>
                <a:schemeClr val="tx1"/>
              </a:solidFill>
            </a:rPr>
            <a:t>&amp;</a:t>
          </a:r>
          <a:r>
            <a:rPr lang="en-US" sz="1800" dirty="0">
              <a:solidFill>
                <a:srgbClr val="FF0000"/>
              </a:solidFill>
            </a:rPr>
            <a:t> </a:t>
          </a:r>
          <a:r>
            <a:rPr lang="en-US" sz="1800" dirty="0"/>
            <a:t>Participant</a:t>
          </a:r>
        </a:p>
      </dgm:t>
    </dgm:pt>
    <dgm:pt modelId="{74FD2DEE-E6D2-41FF-B742-A703CB9E9E44}" type="parTrans" cxnId="{13D6DA94-10A4-4AF8-95F2-A11F445172AF}">
      <dgm:prSet/>
      <dgm:spPr/>
      <dgm:t>
        <a:bodyPr/>
        <a:lstStyle/>
        <a:p>
          <a:endParaRPr lang="en-US"/>
        </a:p>
      </dgm:t>
    </dgm:pt>
    <dgm:pt modelId="{715AF441-BA94-4F79-B924-DF3884F20479}" type="sibTrans" cxnId="{13D6DA94-10A4-4AF8-95F2-A11F445172AF}">
      <dgm:prSet/>
      <dgm:spPr/>
      <dgm:t>
        <a:bodyPr/>
        <a:lstStyle/>
        <a:p>
          <a:endParaRPr lang="en-US"/>
        </a:p>
      </dgm:t>
    </dgm:pt>
    <dgm:pt modelId="{EF5F8034-14A7-44B8-A2A4-371C46A338F5}" type="pres">
      <dgm:prSet presAssocID="{FEC4A909-4125-4E0F-962F-E07814AA1107}" presName="Name0" presStyleCnt="0">
        <dgm:presLayoutVars>
          <dgm:dir/>
          <dgm:resizeHandles val="exact"/>
        </dgm:presLayoutVars>
      </dgm:prSet>
      <dgm:spPr/>
    </dgm:pt>
    <dgm:pt modelId="{647FAA48-15EE-404D-B96C-2224AB38B98E}" type="pres">
      <dgm:prSet presAssocID="{6E2683D9-AA8D-47A7-90BD-4FE3F79FE57C}" presName="parTxOnly" presStyleLbl="node1" presStyleIdx="0" presStyleCnt="5">
        <dgm:presLayoutVars>
          <dgm:bulletEnabled val="1"/>
        </dgm:presLayoutVars>
      </dgm:prSet>
      <dgm:spPr/>
    </dgm:pt>
    <dgm:pt modelId="{62764BD0-1373-47E0-87E7-643CA5BE7131}" type="pres">
      <dgm:prSet presAssocID="{4B07243E-B1E6-4FB1-AF84-D46EF619C788}" presName="parSpace" presStyleCnt="0"/>
      <dgm:spPr/>
    </dgm:pt>
    <dgm:pt modelId="{3404C126-F773-43A2-90CE-547AC7286E09}" type="pres">
      <dgm:prSet presAssocID="{0E04B55F-BACB-4B92-B4F7-D27BE2ED14B4}" presName="parTxOnly" presStyleLbl="node1" presStyleIdx="1" presStyleCnt="5">
        <dgm:presLayoutVars>
          <dgm:bulletEnabled val="1"/>
        </dgm:presLayoutVars>
      </dgm:prSet>
      <dgm:spPr/>
    </dgm:pt>
    <dgm:pt modelId="{B29AC807-DD9A-4EB8-8508-75EABA512F93}" type="pres">
      <dgm:prSet presAssocID="{E35A76B9-6D7F-4980-B48D-91EB60711179}" presName="parSpace" presStyleCnt="0"/>
      <dgm:spPr/>
    </dgm:pt>
    <dgm:pt modelId="{FA8D8FF6-8616-4CD9-9722-E37DC8A86C2C}" type="pres">
      <dgm:prSet presAssocID="{E9D7B52A-BBA3-401A-8279-A9B3C3167F06}" presName="parTxOnly" presStyleLbl="node1" presStyleIdx="2" presStyleCnt="5">
        <dgm:presLayoutVars>
          <dgm:bulletEnabled val="1"/>
        </dgm:presLayoutVars>
      </dgm:prSet>
      <dgm:spPr/>
    </dgm:pt>
    <dgm:pt modelId="{B63F07E4-54F2-43ED-9178-9CBEDE9677E8}" type="pres">
      <dgm:prSet presAssocID="{0C1DA9A1-7137-4FDF-9BA2-636679241615}" presName="parSpace" presStyleCnt="0"/>
      <dgm:spPr/>
    </dgm:pt>
    <dgm:pt modelId="{E60EA899-C602-4D4F-83D5-663E02D9EF49}" type="pres">
      <dgm:prSet presAssocID="{6ED09E87-0447-45BF-A6C6-F087A452CC5A}" presName="parTxOnly" presStyleLbl="node1" presStyleIdx="3" presStyleCnt="5">
        <dgm:presLayoutVars>
          <dgm:bulletEnabled val="1"/>
        </dgm:presLayoutVars>
      </dgm:prSet>
      <dgm:spPr/>
    </dgm:pt>
    <dgm:pt modelId="{557033DE-D653-4F90-A24E-1315867CDFFF}" type="pres">
      <dgm:prSet presAssocID="{F0F7417A-A238-4039-9F47-2A73C7FAABF8}" presName="parSpace" presStyleCnt="0"/>
      <dgm:spPr/>
    </dgm:pt>
    <dgm:pt modelId="{87F25610-5498-4905-AF24-53FCEE10C25E}" type="pres">
      <dgm:prSet presAssocID="{D6A82F79-B553-404C-B91B-335C2D672F56}" presName="parTxOnly" presStyleLbl="node1" presStyleIdx="4" presStyleCnt="5">
        <dgm:presLayoutVars>
          <dgm:bulletEnabled val="1"/>
        </dgm:presLayoutVars>
      </dgm:prSet>
      <dgm:spPr/>
    </dgm:pt>
  </dgm:ptLst>
  <dgm:cxnLst>
    <dgm:cxn modelId="{63CA1615-BE3F-4064-94F3-E7B7FF00AB50}" type="presOf" srcId="{D6A82F79-B553-404C-B91B-335C2D672F56}" destId="{87F25610-5498-4905-AF24-53FCEE10C25E}" srcOrd="0" destOrd="0" presId="urn:microsoft.com/office/officeart/2005/8/layout/hChevron3"/>
    <dgm:cxn modelId="{E0E11021-8C65-4141-A9BC-B8A0A75D8F5F}" type="presOf" srcId="{6ED09E87-0447-45BF-A6C6-F087A452CC5A}" destId="{E60EA899-C602-4D4F-83D5-663E02D9EF49}" srcOrd="0" destOrd="0" presId="urn:microsoft.com/office/officeart/2005/8/layout/hChevron3"/>
    <dgm:cxn modelId="{4D43C626-FB5C-41FF-B32A-8572A622F6E2}" type="presOf" srcId="{FEC4A909-4125-4E0F-962F-E07814AA1107}" destId="{EF5F8034-14A7-44B8-A2A4-371C46A338F5}" srcOrd="0" destOrd="0" presId="urn:microsoft.com/office/officeart/2005/8/layout/hChevron3"/>
    <dgm:cxn modelId="{F1BA9B69-F450-45D4-A6C3-DFF49151DA30}" srcId="{FEC4A909-4125-4E0F-962F-E07814AA1107}" destId="{6ED09E87-0447-45BF-A6C6-F087A452CC5A}" srcOrd="3" destOrd="0" parTransId="{7C497F20-78C5-4026-B0B0-CC08FCCBADC8}" sibTransId="{F0F7417A-A238-4039-9F47-2A73C7FAABF8}"/>
    <dgm:cxn modelId="{13D6DA94-10A4-4AF8-95F2-A11F445172AF}" srcId="{FEC4A909-4125-4E0F-962F-E07814AA1107}" destId="{D6A82F79-B553-404C-B91B-335C2D672F56}" srcOrd="4" destOrd="0" parTransId="{74FD2DEE-E6D2-41FF-B742-A703CB9E9E44}" sibTransId="{715AF441-BA94-4F79-B924-DF3884F20479}"/>
    <dgm:cxn modelId="{127E2596-3E0A-4526-BB5C-33AEF28DBBD7}" srcId="{FEC4A909-4125-4E0F-962F-E07814AA1107}" destId="{6E2683D9-AA8D-47A7-90BD-4FE3F79FE57C}" srcOrd="0" destOrd="0" parTransId="{9FDC8D06-D49E-4F76-848A-C703334E44D0}" sibTransId="{4B07243E-B1E6-4FB1-AF84-D46EF619C788}"/>
    <dgm:cxn modelId="{AAA6F6BB-9B17-4B32-AA75-2BE7292BCC81}" type="presOf" srcId="{0E04B55F-BACB-4B92-B4F7-D27BE2ED14B4}" destId="{3404C126-F773-43A2-90CE-547AC7286E09}" srcOrd="0" destOrd="0" presId="urn:microsoft.com/office/officeart/2005/8/layout/hChevron3"/>
    <dgm:cxn modelId="{EDB487C1-8210-47EB-A348-9B19088C6FD2}" srcId="{FEC4A909-4125-4E0F-962F-E07814AA1107}" destId="{0E04B55F-BACB-4B92-B4F7-D27BE2ED14B4}" srcOrd="1" destOrd="0" parTransId="{1B71C7E5-E3EA-4BAE-A8AC-3C6783298B30}" sibTransId="{E35A76B9-6D7F-4980-B48D-91EB60711179}"/>
    <dgm:cxn modelId="{DC8FC8C8-6C82-4F1C-A06F-A9537302B7A0}" type="presOf" srcId="{6E2683D9-AA8D-47A7-90BD-4FE3F79FE57C}" destId="{647FAA48-15EE-404D-B96C-2224AB38B98E}" srcOrd="0" destOrd="0" presId="urn:microsoft.com/office/officeart/2005/8/layout/hChevron3"/>
    <dgm:cxn modelId="{7EB03BDD-4CD0-49F0-AE3F-5A86A7B2C7C1}" type="presOf" srcId="{E9D7B52A-BBA3-401A-8279-A9B3C3167F06}" destId="{FA8D8FF6-8616-4CD9-9722-E37DC8A86C2C}" srcOrd="0" destOrd="0" presId="urn:microsoft.com/office/officeart/2005/8/layout/hChevron3"/>
    <dgm:cxn modelId="{5C27E7E1-65AA-478F-8D3B-10B2B7B212AE}" srcId="{FEC4A909-4125-4E0F-962F-E07814AA1107}" destId="{E9D7B52A-BBA3-401A-8279-A9B3C3167F06}" srcOrd="2" destOrd="0" parTransId="{0E5DF830-94B7-46B4-97B3-7ADF1EEE7E5C}" sibTransId="{0C1DA9A1-7137-4FDF-9BA2-636679241615}"/>
    <dgm:cxn modelId="{47539CA8-FB9A-4D98-BB4E-1BB7DBAC5A09}" type="presParOf" srcId="{EF5F8034-14A7-44B8-A2A4-371C46A338F5}" destId="{647FAA48-15EE-404D-B96C-2224AB38B98E}" srcOrd="0" destOrd="0" presId="urn:microsoft.com/office/officeart/2005/8/layout/hChevron3"/>
    <dgm:cxn modelId="{50D32EAF-9E6E-4F78-B236-2F8922350B11}" type="presParOf" srcId="{EF5F8034-14A7-44B8-A2A4-371C46A338F5}" destId="{62764BD0-1373-47E0-87E7-643CA5BE7131}" srcOrd="1" destOrd="0" presId="urn:microsoft.com/office/officeart/2005/8/layout/hChevron3"/>
    <dgm:cxn modelId="{C0CA1E9F-3F80-4988-9B3F-3B7B22C9E057}" type="presParOf" srcId="{EF5F8034-14A7-44B8-A2A4-371C46A338F5}" destId="{3404C126-F773-43A2-90CE-547AC7286E09}" srcOrd="2" destOrd="0" presId="urn:microsoft.com/office/officeart/2005/8/layout/hChevron3"/>
    <dgm:cxn modelId="{FFBDE242-6DDB-4031-87DB-5D62DA4B4509}" type="presParOf" srcId="{EF5F8034-14A7-44B8-A2A4-371C46A338F5}" destId="{B29AC807-DD9A-4EB8-8508-75EABA512F93}" srcOrd="3" destOrd="0" presId="urn:microsoft.com/office/officeart/2005/8/layout/hChevron3"/>
    <dgm:cxn modelId="{44B92296-1525-422F-ABF9-6EBA88B89A67}" type="presParOf" srcId="{EF5F8034-14A7-44B8-A2A4-371C46A338F5}" destId="{FA8D8FF6-8616-4CD9-9722-E37DC8A86C2C}" srcOrd="4" destOrd="0" presId="urn:microsoft.com/office/officeart/2005/8/layout/hChevron3"/>
    <dgm:cxn modelId="{18FD7C4B-DDD6-4C62-9D7E-F8F883037239}" type="presParOf" srcId="{EF5F8034-14A7-44B8-A2A4-371C46A338F5}" destId="{B63F07E4-54F2-43ED-9178-9CBEDE9677E8}" srcOrd="5" destOrd="0" presId="urn:microsoft.com/office/officeart/2005/8/layout/hChevron3"/>
    <dgm:cxn modelId="{33DEFBB5-AE03-4288-985D-A05158982031}" type="presParOf" srcId="{EF5F8034-14A7-44B8-A2A4-371C46A338F5}" destId="{E60EA899-C602-4D4F-83D5-663E02D9EF49}" srcOrd="6" destOrd="0" presId="urn:microsoft.com/office/officeart/2005/8/layout/hChevron3"/>
    <dgm:cxn modelId="{8F154853-6945-4305-BCE8-86853187793E}" type="presParOf" srcId="{EF5F8034-14A7-44B8-A2A4-371C46A338F5}" destId="{557033DE-D653-4F90-A24E-1315867CDFFF}" srcOrd="7" destOrd="0" presId="urn:microsoft.com/office/officeart/2005/8/layout/hChevron3"/>
    <dgm:cxn modelId="{EB6C393F-6FC4-4C98-BF6D-9FA5D53352B3}" type="presParOf" srcId="{EF5F8034-14A7-44B8-A2A4-371C46A338F5}" destId="{87F25610-5498-4905-AF24-53FCEE10C25E}"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C9C06-4823-49DD-9194-864CF608765C}">
      <dsp:nvSpPr>
        <dsp:cNvPr id="0" name=""/>
        <dsp:cNvSpPr/>
      </dsp:nvSpPr>
      <dsp:spPr>
        <a:xfrm>
          <a:off x="4518" y="461869"/>
          <a:ext cx="3951173" cy="158046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dirty="0"/>
            <a:t>Customer Contact</a:t>
          </a:r>
        </a:p>
      </dsp:txBody>
      <dsp:txXfrm>
        <a:off x="4518" y="461869"/>
        <a:ext cx="3556056" cy="1580469"/>
      </dsp:txXfrm>
    </dsp:sp>
    <dsp:sp modelId="{51775022-BA8C-44B9-B747-F14F2E4CD816}">
      <dsp:nvSpPr>
        <dsp:cNvPr id="0" name=""/>
        <dsp:cNvSpPr/>
      </dsp:nvSpPr>
      <dsp:spPr>
        <a:xfrm>
          <a:off x="3165457" y="461869"/>
          <a:ext cx="3951173" cy="15804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dirty="0"/>
            <a:t>Labor Exchange Services</a:t>
          </a:r>
        </a:p>
      </dsp:txBody>
      <dsp:txXfrm>
        <a:off x="3955692" y="461869"/>
        <a:ext cx="2370704" cy="1580469"/>
      </dsp:txXfrm>
    </dsp:sp>
    <dsp:sp modelId="{3C9FD6E9-0C0F-4FB4-A24C-6E0AAC6DCAEE}">
      <dsp:nvSpPr>
        <dsp:cNvPr id="0" name=""/>
        <dsp:cNvSpPr/>
      </dsp:nvSpPr>
      <dsp:spPr>
        <a:xfrm>
          <a:off x="6330914" y="454852"/>
          <a:ext cx="3951173" cy="15804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dirty="0"/>
            <a:t>Job Match</a:t>
          </a:r>
        </a:p>
      </dsp:txBody>
      <dsp:txXfrm>
        <a:off x="7121149" y="454852"/>
        <a:ext cx="2370704" cy="1580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8886C-5D7C-438B-93C7-06D6CEEB49C7}">
      <dsp:nvSpPr>
        <dsp:cNvPr id="0" name=""/>
        <dsp:cNvSpPr/>
      </dsp:nvSpPr>
      <dsp:spPr>
        <a:xfrm>
          <a:off x="4014193" y="39062"/>
          <a:ext cx="1874996" cy="18749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Business Solutions</a:t>
          </a:r>
        </a:p>
      </dsp:txBody>
      <dsp:txXfrm>
        <a:off x="4264192" y="367186"/>
        <a:ext cx="1374997" cy="843748"/>
      </dsp:txXfrm>
    </dsp:sp>
    <dsp:sp modelId="{E1A42C93-553F-40F5-9587-92F6745F760D}">
      <dsp:nvSpPr>
        <dsp:cNvPr id="0" name=""/>
        <dsp:cNvSpPr/>
      </dsp:nvSpPr>
      <dsp:spPr>
        <a:xfrm>
          <a:off x="4690754" y="1210935"/>
          <a:ext cx="1874996" cy="18749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WIOA Participant</a:t>
          </a:r>
        </a:p>
      </dsp:txBody>
      <dsp:txXfrm>
        <a:off x="5264190" y="1695309"/>
        <a:ext cx="1124997" cy="1031248"/>
      </dsp:txXfrm>
    </dsp:sp>
    <dsp:sp modelId="{CF0A7E51-D986-47E1-9318-3EEFDEECE900}">
      <dsp:nvSpPr>
        <dsp:cNvPr id="0" name=""/>
        <dsp:cNvSpPr/>
      </dsp:nvSpPr>
      <dsp:spPr>
        <a:xfrm>
          <a:off x="3337632" y="1210935"/>
          <a:ext cx="1874996" cy="18749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High Road Employer</a:t>
          </a:r>
        </a:p>
      </dsp:txBody>
      <dsp:txXfrm>
        <a:off x="3514194" y="1695309"/>
        <a:ext cx="1124997" cy="1031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E3974-2A37-4200-BBA3-95C06263B667}">
      <dsp:nvSpPr>
        <dsp:cNvPr id="0" name=""/>
        <dsp:cNvSpPr/>
      </dsp:nvSpPr>
      <dsp:spPr>
        <a:xfrm>
          <a:off x="1400" y="549745"/>
          <a:ext cx="2293752" cy="91750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kern="1200" dirty="0"/>
            <a:t>Title III</a:t>
          </a:r>
        </a:p>
      </dsp:txBody>
      <dsp:txXfrm>
        <a:off x="1400" y="549745"/>
        <a:ext cx="2064377" cy="917500"/>
      </dsp:txXfrm>
    </dsp:sp>
    <dsp:sp modelId="{4E1EE901-0D64-403A-B78C-CE443B1C9B1A}">
      <dsp:nvSpPr>
        <dsp:cNvPr id="0" name=""/>
        <dsp:cNvSpPr/>
      </dsp:nvSpPr>
      <dsp:spPr>
        <a:xfrm>
          <a:off x="1836402" y="549745"/>
          <a:ext cx="2293752" cy="917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Career Services</a:t>
          </a:r>
        </a:p>
      </dsp:txBody>
      <dsp:txXfrm>
        <a:off x="2295152" y="549745"/>
        <a:ext cx="1376252" cy="917500"/>
      </dsp:txXfrm>
    </dsp:sp>
    <dsp:sp modelId="{1AF31550-23A6-4BD0-8F0F-2D3FF0AA3D0E}">
      <dsp:nvSpPr>
        <dsp:cNvPr id="0" name=""/>
        <dsp:cNvSpPr/>
      </dsp:nvSpPr>
      <dsp:spPr>
        <a:xfrm>
          <a:off x="3671404" y="549745"/>
          <a:ext cx="2293752" cy="917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Select a</a:t>
          </a:r>
          <a:r>
            <a:rPr lang="en-US" sz="1800" kern="1200" dirty="0">
              <a:solidFill>
                <a:srgbClr val="FF0000"/>
              </a:solidFill>
            </a:rPr>
            <a:t>  </a:t>
          </a:r>
          <a:r>
            <a:rPr lang="en-US" sz="1800" kern="1200" dirty="0">
              <a:solidFill>
                <a:schemeClr val="tx1"/>
              </a:solidFill>
            </a:rPr>
            <a:t>Training </a:t>
          </a:r>
          <a:r>
            <a:rPr lang="en-US" sz="1800" kern="1200" dirty="0"/>
            <a:t>from </a:t>
          </a:r>
          <a:r>
            <a:rPr lang="en-US" sz="2400" b="1" kern="1200" dirty="0">
              <a:solidFill>
                <a:srgbClr val="FF0000"/>
              </a:solidFill>
            </a:rPr>
            <a:t>State list</a:t>
          </a:r>
        </a:p>
      </dsp:txBody>
      <dsp:txXfrm>
        <a:off x="4130154" y="549745"/>
        <a:ext cx="1376252" cy="917500"/>
      </dsp:txXfrm>
    </dsp:sp>
    <dsp:sp modelId="{A59637A5-C1F5-4276-B1E7-42C3EA1FB3D4}">
      <dsp:nvSpPr>
        <dsp:cNvPr id="0" name=""/>
        <dsp:cNvSpPr/>
      </dsp:nvSpPr>
      <dsp:spPr>
        <a:xfrm>
          <a:off x="5506406" y="549745"/>
          <a:ext cx="2293752" cy="917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Support Complete Training</a:t>
          </a:r>
        </a:p>
      </dsp:txBody>
      <dsp:txXfrm>
        <a:off x="5965156" y="549745"/>
        <a:ext cx="1376252" cy="917500"/>
      </dsp:txXfrm>
    </dsp:sp>
    <dsp:sp modelId="{EF7F063C-563D-45B2-8A26-0FA51EBB9889}">
      <dsp:nvSpPr>
        <dsp:cNvPr id="0" name=""/>
        <dsp:cNvSpPr/>
      </dsp:nvSpPr>
      <dsp:spPr>
        <a:xfrm>
          <a:off x="7341408" y="549745"/>
          <a:ext cx="2293752" cy="917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Job Placement with Any Employer</a:t>
          </a:r>
        </a:p>
      </dsp:txBody>
      <dsp:txXfrm>
        <a:off x="7800158" y="549745"/>
        <a:ext cx="1376252" cy="917500"/>
      </dsp:txXfrm>
    </dsp:sp>
    <dsp:sp modelId="{48190C34-DA55-446E-97A2-E8162E0CC568}">
      <dsp:nvSpPr>
        <dsp:cNvPr id="0" name=""/>
        <dsp:cNvSpPr/>
      </dsp:nvSpPr>
      <dsp:spPr>
        <a:xfrm>
          <a:off x="9176410" y="549745"/>
          <a:ext cx="2293752" cy="917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Follow-Up Participant Only</a:t>
          </a:r>
        </a:p>
      </dsp:txBody>
      <dsp:txXfrm>
        <a:off x="9635160" y="549745"/>
        <a:ext cx="1376252" cy="91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FAA48-15EE-404D-B96C-2224AB38B98E}">
      <dsp:nvSpPr>
        <dsp:cNvPr id="0" name=""/>
        <dsp:cNvSpPr/>
      </dsp:nvSpPr>
      <dsp:spPr>
        <a:xfrm>
          <a:off x="1400" y="375101"/>
          <a:ext cx="2730657" cy="109226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All</a:t>
          </a:r>
          <a:r>
            <a:rPr lang="en-US" sz="2000" kern="1200" dirty="0"/>
            <a:t> Core/Required Partners</a:t>
          </a:r>
        </a:p>
      </dsp:txBody>
      <dsp:txXfrm>
        <a:off x="1400" y="375101"/>
        <a:ext cx="2457591" cy="1092263"/>
      </dsp:txXfrm>
    </dsp:sp>
    <dsp:sp modelId="{3404C126-F773-43A2-90CE-547AC7286E09}">
      <dsp:nvSpPr>
        <dsp:cNvPr id="0" name=""/>
        <dsp:cNvSpPr/>
      </dsp:nvSpPr>
      <dsp:spPr>
        <a:xfrm>
          <a:off x="2185926" y="375101"/>
          <a:ext cx="2730657" cy="10922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Regional Approved </a:t>
          </a:r>
          <a:r>
            <a:rPr lang="en-US" sz="2400" kern="1200" dirty="0"/>
            <a:t>Training</a:t>
          </a:r>
        </a:p>
      </dsp:txBody>
      <dsp:txXfrm>
        <a:off x="2732058" y="375101"/>
        <a:ext cx="1638394" cy="1092263"/>
      </dsp:txXfrm>
    </dsp:sp>
    <dsp:sp modelId="{FA8D8FF6-8616-4CD9-9722-E37DC8A86C2C}">
      <dsp:nvSpPr>
        <dsp:cNvPr id="0" name=""/>
        <dsp:cNvSpPr/>
      </dsp:nvSpPr>
      <dsp:spPr>
        <a:xfrm>
          <a:off x="4370452" y="375101"/>
          <a:ext cx="2730657" cy="10922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Support to Complete Training</a:t>
          </a:r>
        </a:p>
      </dsp:txBody>
      <dsp:txXfrm>
        <a:off x="4916584" y="375101"/>
        <a:ext cx="1638394" cy="1092263"/>
      </dsp:txXfrm>
    </dsp:sp>
    <dsp:sp modelId="{E60EA899-C602-4D4F-83D5-663E02D9EF49}">
      <dsp:nvSpPr>
        <dsp:cNvPr id="0" name=""/>
        <dsp:cNvSpPr/>
      </dsp:nvSpPr>
      <dsp:spPr>
        <a:xfrm>
          <a:off x="6554978" y="375101"/>
          <a:ext cx="2730657" cy="10922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Job Placement with </a:t>
          </a:r>
          <a:r>
            <a:rPr lang="en-US" sz="2000" b="1" kern="1200" dirty="0">
              <a:solidFill>
                <a:srgbClr val="FF0000"/>
              </a:solidFill>
            </a:rPr>
            <a:t>High Road </a:t>
          </a:r>
          <a:r>
            <a:rPr lang="en-US" sz="1900" kern="1200" dirty="0"/>
            <a:t>Employer</a:t>
          </a:r>
        </a:p>
      </dsp:txBody>
      <dsp:txXfrm>
        <a:off x="7101110" y="375101"/>
        <a:ext cx="1638394" cy="1092263"/>
      </dsp:txXfrm>
    </dsp:sp>
    <dsp:sp modelId="{87F25610-5498-4905-AF24-53FCEE10C25E}">
      <dsp:nvSpPr>
        <dsp:cNvPr id="0" name=""/>
        <dsp:cNvSpPr/>
      </dsp:nvSpPr>
      <dsp:spPr>
        <a:xfrm>
          <a:off x="8739504" y="375101"/>
          <a:ext cx="2730657" cy="10922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Follow-Up with </a:t>
          </a:r>
          <a:r>
            <a:rPr lang="en-US" sz="2000" b="1" kern="1200" dirty="0">
              <a:solidFill>
                <a:srgbClr val="FF0000"/>
              </a:solidFill>
            </a:rPr>
            <a:t>Employer</a:t>
          </a:r>
          <a:r>
            <a:rPr lang="en-US" sz="1800" kern="1200" dirty="0">
              <a:solidFill>
                <a:srgbClr val="FF0000"/>
              </a:solidFill>
            </a:rPr>
            <a:t> </a:t>
          </a:r>
          <a:r>
            <a:rPr lang="en-US" sz="1800" kern="1200" dirty="0">
              <a:solidFill>
                <a:schemeClr val="tx1"/>
              </a:solidFill>
            </a:rPr>
            <a:t>&amp;</a:t>
          </a:r>
          <a:r>
            <a:rPr lang="en-US" sz="1800" kern="1200" dirty="0">
              <a:solidFill>
                <a:srgbClr val="FF0000"/>
              </a:solidFill>
            </a:rPr>
            <a:t> </a:t>
          </a:r>
          <a:r>
            <a:rPr lang="en-US" sz="1800" kern="1200" dirty="0"/>
            <a:t>Participant</a:t>
          </a:r>
        </a:p>
      </dsp:txBody>
      <dsp:txXfrm>
        <a:off x="9285636" y="375101"/>
        <a:ext cx="1638394" cy="109226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1F99A-6C0D-4B74-82F7-700F52179D18}"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F0CAA-8740-43ED-9A31-E37F88A8C26B}" type="slidenum">
              <a:rPr lang="en-US" smtClean="0"/>
              <a:t>‹#›</a:t>
            </a:fld>
            <a:endParaRPr lang="en-US"/>
          </a:p>
        </p:txBody>
      </p:sp>
    </p:spTree>
    <p:extLst>
      <p:ext uri="{BB962C8B-B14F-4D97-AF65-F5344CB8AC3E}">
        <p14:creationId xmlns:p14="http://schemas.microsoft.com/office/powerpoint/2010/main" val="47112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pPr defTabSz="457200"/>
            <a:fld id="{78ABE3C1-DBE1-495D-B57B-2849774B866A}" type="datetimeFigureOut">
              <a:rPr lang="en-US" dirty="0">
                <a:solidFill>
                  <a:srgbClr val="FFFFFF"/>
                </a:solidFill>
              </a:rPr>
              <a:pPr defTabSz="457200"/>
              <a:t>9/28/2023</a:t>
            </a:fld>
            <a:endParaRPr lang="en-US" dirty="0">
              <a:solidFill>
                <a:srgbClr val="FFFFFF"/>
              </a:solidFill>
            </a:endParaRPr>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69840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725935"/>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726929"/>
            <a:ext cx="3077108" cy="276940"/>
          </a:xfrm>
          <a:prstGeom prst="rect">
            <a:avLst/>
          </a:prstGeom>
        </p:spPr>
      </p:pic>
      <p:sp>
        <p:nvSpPr>
          <p:cNvPr id="9" name="Rectangle 8"/>
          <p:cNvSpPr/>
          <p:nvPr/>
        </p:nvSpPr>
        <p:spPr bwMode="ltGray">
          <a:xfrm>
            <a:off x="0" y="3073162"/>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3073162"/>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3216793"/>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877123"/>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pPr defTabSz="457200"/>
            <a:fld id="{78ABE3C1-DBE1-495D-B57B-2849774B866A}" type="datetimeFigureOut">
              <a:rPr lang="en-US" dirty="0">
                <a:solidFill>
                  <a:srgbClr val="FFFFFF"/>
                </a:solidFill>
              </a:rPr>
              <a:pPr defTabSz="457200"/>
              <a:t>9/28/2023</a:t>
            </a:fld>
            <a:endParaRPr lang="en-US" dirty="0">
              <a:solidFill>
                <a:srgbClr val="FFFFFF"/>
              </a:solidFill>
            </a:endParaRPr>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sp>
        <p:nvSpPr>
          <p:cNvPr id="6" name="Slide Number Placeholder 5"/>
          <p:cNvSpPr>
            <a:spLocks noGrp="1"/>
          </p:cNvSpPr>
          <p:nvPr>
            <p:ph type="sldNum" sz="quarter" idx="12"/>
          </p:nvPr>
        </p:nvSpPr>
        <p:spPr>
          <a:xfrm>
            <a:off x="9255346" y="3233421"/>
            <a:ext cx="1171888" cy="1356442"/>
          </a:xfrm>
        </p:spPr>
        <p:txBody>
          <a:bodyPr/>
          <a:lstStyle/>
          <a:p>
            <a:fld id="{6D22F896-40B5-4ADD-8801-0D06FADFA095}" type="slidenum">
              <a:rPr lang="en-US" dirty="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16117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16814">
              <a:schemeClr val="tx1">
                <a:lumMod val="95000"/>
              </a:schemeClr>
            </a:gs>
            <a:gs pos="100000">
              <a:schemeClr val="tx1">
                <a:lumMod val="74000"/>
              </a:schemeClr>
            </a:gs>
          </a:gsLst>
          <a:lin ang="2520000" scaled="0"/>
        </a:gradFill>
        <a:effectLst/>
      </p:bgPr>
    </p:bg>
    <p:spTree>
      <p:nvGrpSpPr>
        <p:cNvPr id="1" name=""/>
        <p:cNvGrpSpPr/>
        <p:nvPr/>
      </p:nvGrpSpPr>
      <p:grpSpPr>
        <a:xfrm>
          <a:off x="0" y="0"/>
          <a:ext cx="0" cy="0"/>
          <a:chOff x="0" y="0"/>
          <a:chExt cx="0" cy="0"/>
        </a:xfrm>
      </p:grpSpPr>
      <p:sp>
        <p:nvSpPr>
          <p:cNvPr id="14" name="Rectangle 13"/>
          <p:cNvSpPr/>
          <p:nvPr userDrawn="1"/>
        </p:nvSpPr>
        <p:spPr bwMode="ltGray">
          <a:xfrm>
            <a:off x="-1" y="609600"/>
            <a:ext cx="10985501"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userDrawn="1"/>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85945" y="753228"/>
            <a:ext cx="535064" cy="1080938"/>
          </a:xfrm>
          <a:prstGeom prst="rect">
            <a:avLst/>
          </a:prstGeom>
        </p:spPr>
      </p:pic>
      <p:pic>
        <p:nvPicPr>
          <p:cNvPr id="12" name="Picture 11" descr="HD-ShadowLon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70240"/>
            <a:ext cx="10985501" cy="321164"/>
          </a:xfrm>
          <a:prstGeom prst="rect">
            <a:avLst/>
          </a:prstGeom>
        </p:spPr>
      </p:pic>
      <p:pic>
        <p:nvPicPr>
          <p:cNvPr id="13" name="Picture 12" descr="HD-ShadowShor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bg2"/>
                </a:solidFill>
              </a:defRPr>
            </a:lvl1pPr>
            <a:lvl2pPr marL="685800" indent="-228600">
              <a:buFont typeface="Wingdings" panose="05000000000000000000" pitchFamily="2" charset="2"/>
              <a:buChar char="§"/>
              <a:defRPr>
                <a:solidFill>
                  <a:schemeClr val="bg2"/>
                </a:solidFill>
              </a:defRPr>
            </a:lvl2pPr>
            <a:lvl3pPr marL="1143000" indent="-228600">
              <a:buFont typeface="Wingdings" panose="05000000000000000000" pitchFamily="2" charset="2"/>
              <a:buChar char="§"/>
              <a:defRPr>
                <a:solidFill>
                  <a:schemeClr val="bg2"/>
                </a:solidFill>
              </a:defRPr>
            </a:lvl3pPr>
            <a:lvl4pPr marL="1600200" indent="-228600">
              <a:buFont typeface="Wingdings" panose="05000000000000000000" pitchFamily="2" charset="2"/>
              <a:buChar char="§"/>
              <a:defRPr>
                <a:solidFill>
                  <a:schemeClr val="bg2"/>
                </a:solidFill>
              </a:defRPr>
            </a:lvl4pPr>
            <a:lvl5pPr marL="2057400" indent="-228600">
              <a:buFont typeface="Wingdings" panose="05000000000000000000" pitchFamily="2" charset="2"/>
              <a:buChar cha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50981" y="5936187"/>
            <a:ext cx="2743200" cy="365125"/>
          </a:xfrm>
          <a:prstGeom prst="rect">
            <a:avLst/>
          </a:prstGeom>
        </p:spPr>
        <p:txBody>
          <a:bodyPr/>
          <a:lstStyle/>
          <a:p>
            <a:pPr defTabSz="457200"/>
            <a:fld id="{12DE42F4-6EEF-4EF7-8ED4-2208F0F89A08}" type="datetimeFigureOut">
              <a:rPr lang="en-US" dirty="0">
                <a:solidFill>
                  <a:srgbClr val="FFFFFF"/>
                </a:solidFill>
              </a:rPr>
              <a:pPr defTabSz="457200"/>
              <a:t>9/28/2023</a:t>
            </a:fld>
            <a:endParaRPr lang="en-US" dirty="0">
              <a:solidFill>
                <a:srgbClr val="FFFFFF"/>
              </a:solidFill>
            </a:endParaRPr>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spTree>
    <p:extLst>
      <p:ext uri="{BB962C8B-B14F-4D97-AF65-F5344CB8AC3E}">
        <p14:creationId xmlns:p14="http://schemas.microsoft.com/office/powerpoint/2010/main" val="91588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70240"/>
            <a:ext cx="10985501"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10" name="Rectangle 9"/>
          <p:cNvSpPr/>
          <p:nvPr/>
        </p:nvSpPr>
        <p:spPr bwMode="ltGray">
          <a:xfrm>
            <a:off x="-1" y="609600"/>
            <a:ext cx="10985501"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550981" y="5936187"/>
            <a:ext cx="2743200" cy="365125"/>
          </a:xfrm>
          <a:prstGeom prst="rect">
            <a:avLst/>
          </a:prstGeom>
        </p:spPr>
        <p:txBody>
          <a:bodyPr/>
          <a:lstStyle/>
          <a:p>
            <a:pPr defTabSz="457200"/>
            <a:fld id="{4E5A6C69-6797-4E8A-BF37-F2C3751466E9}" type="datetimeFigureOut">
              <a:rPr lang="en-US" dirty="0">
                <a:solidFill>
                  <a:srgbClr val="FFFFFF"/>
                </a:solidFill>
              </a:rPr>
              <a:pPr defTabSz="457200"/>
              <a:t>9/28/2023</a:t>
            </a:fld>
            <a:endParaRPr lang="en-US" dirty="0">
              <a:solidFill>
                <a:srgbClr val="FFFFFF"/>
              </a:solidFill>
            </a:endParaRPr>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85945" y="753228"/>
            <a:ext cx="535064" cy="1080938"/>
          </a:xfrm>
          <a:prstGeom prst="rect">
            <a:avLst/>
          </a:prstGeom>
        </p:spPr>
      </p:pic>
    </p:spTree>
    <p:extLst>
      <p:ext uri="{BB962C8B-B14F-4D97-AF65-F5344CB8AC3E}">
        <p14:creationId xmlns:p14="http://schemas.microsoft.com/office/powerpoint/2010/main" val="397007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HD-ShadowLon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970240"/>
            <a:ext cx="10985501" cy="321164"/>
          </a:xfrm>
          <a:prstGeom prst="rect">
            <a:avLst/>
          </a:prstGeom>
        </p:spPr>
      </p:pic>
      <p:pic>
        <p:nvPicPr>
          <p:cNvPr id="16" name="Picture 15" descr="HD-ShadowShor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17" name="Rectangle 16"/>
          <p:cNvSpPr/>
          <p:nvPr userDrawn="1"/>
        </p:nvSpPr>
        <p:spPr bwMode="ltGray">
          <a:xfrm>
            <a:off x="-1" y="609600"/>
            <a:ext cx="10985501"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85945" y="753228"/>
            <a:ext cx="535064" cy="1080938"/>
          </a:xfrm>
          <a:prstGeom prst="rect">
            <a:avLst/>
          </a:prstGeom>
        </p:spPr>
      </p:pic>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lang="en-US" sz="2400" b="1" dirty="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spcBef>
                <a:spcPts val="800"/>
              </a:spcBef>
            </a:pPr>
            <a:endParaRPr lang="en-US" sz="3200" b="1" dirty="0">
              <a:solidFill>
                <a:schemeClr val="accent1"/>
              </a:solidFill>
              <a:latin typeface="+mj-lt"/>
            </a:endParaRP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spcBef>
                <a:spcPts val="800"/>
              </a:spcBef>
            </a:pPr>
            <a:endParaRPr lang="en-US" sz="3200" b="1" dirty="0">
              <a:solidFill>
                <a:schemeClr val="accent1"/>
              </a:solidFill>
              <a:latin typeface="+mj-lt"/>
            </a:endParaRP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550981" y="5936187"/>
            <a:ext cx="2743200" cy="365125"/>
          </a:xfrm>
          <a:prstGeom prst="rect">
            <a:avLst/>
          </a:prstGeom>
        </p:spPr>
        <p:txBody>
          <a:bodyPr/>
          <a:lstStyle/>
          <a:p>
            <a:pPr defTabSz="457200"/>
            <a:fld id="{D82014A1-A632-4878-A0D3-F52BA7563730}" type="datetimeFigureOut">
              <a:rPr lang="en-US" dirty="0">
                <a:solidFill>
                  <a:srgbClr val="FFFFFF"/>
                </a:solidFill>
              </a:rPr>
              <a:pPr defTabSz="457200"/>
              <a:t>9/28/2023</a:t>
            </a:fld>
            <a:endParaRPr lang="en-US" dirty="0">
              <a:solidFill>
                <a:srgbClr val="FFFFFF"/>
              </a:solidFill>
            </a:endParaRPr>
          </a:p>
        </p:txBody>
      </p:sp>
      <p:sp>
        <p:nvSpPr>
          <p:cNvPr id="8" name="Footer Placeholder 7"/>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spTree>
    <p:extLst>
      <p:ext uri="{BB962C8B-B14F-4D97-AF65-F5344CB8AC3E}">
        <p14:creationId xmlns:p14="http://schemas.microsoft.com/office/powerpoint/2010/main" val="316526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descr="HD-ShadowLon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970240"/>
            <a:ext cx="10985501" cy="321164"/>
          </a:xfrm>
          <a:prstGeom prst="rect">
            <a:avLst/>
          </a:prstGeom>
        </p:spPr>
      </p:pic>
      <p:pic>
        <p:nvPicPr>
          <p:cNvPr id="12" name="Picture 11" descr="HD-ShadowShor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13" name="Rectangle 12"/>
          <p:cNvSpPr/>
          <p:nvPr userDrawn="1"/>
        </p:nvSpPr>
        <p:spPr bwMode="ltGray">
          <a:xfrm>
            <a:off x="-1" y="609600"/>
            <a:ext cx="10985501"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85945" y="753228"/>
            <a:ext cx="535064" cy="1080938"/>
          </a:xfrm>
          <a:prstGeom prst="rect">
            <a:avLst/>
          </a:prstGeom>
        </p:spPr>
      </p:pic>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7550981" y="5936187"/>
            <a:ext cx="2743200" cy="365125"/>
          </a:xfrm>
          <a:prstGeom prst="rect">
            <a:avLst/>
          </a:prstGeom>
        </p:spPr>
        <p:txBody>
          <a:bodyPr/>
          <a:lstStyle/>
          <a:p>
            <a:pPr defTabSz="457200"/>
            <a:fld id="{CE99F462-093F-4566-844B-4C71F2739DA5}" type="datetimeFigureOut">
              <a:rPr lang="en-US" dirty="0">
                <a:solidFill>
                  <a:srgbClr val="FFFFFF"/>
                </a:solidFill>
              </a:rPr>
              <a:pPr defTabSz="457200"/>
              <a:t>9/28/2023</a:t>
            </a:fld>
            <a:endParaRPr lang="en-US" dirty="0">
              <a:solidFill>
                <a:srgbClr val="FFFFFF"/>
              </a:solidFill>
            </a:endParaRPr>
          </a:p>
        </p:txBody>
      </p:sp>
      <p:sp>
        <p:nvSpPr>
          <p:cNvPr id="4" name="Footer Placeholder 3"/>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spTree>
    <p:extLst>
      <p:ext uri="{BB962C8B-B14F-4D97-AF65-F5344CB8AC3E}">
        <p14:creationId xmlns:p14="http://schemas.microsoft.com/office/powerpoint/2010/main" val="126613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0981" y="5936187"/>
            <a:ext cx="2743200" cy="365125"/>
          </a:xfrm>
          <a:prstGeom prst="rect">
            <a:avLst/>
          </a:prstGeom>
        </p:spPr>
        <p:txBody>
          <a:bodyPr/>
          <a:lstStyle/>
          <a:p>
            <a:pPr defTabSz="457200"/>
            <a:fld id="{3D24A7AC-904D-4781-85BA-7D10C17ED021}" type="datetimeFigureOut">
              <a:rPr lang="en-US" dirty="0">
                <a:solidFill>
                  <a:srgbClr val="FFFFFF"/>
                </a:solidFill>
              </a:rPr>
              <a:pPr defTabSz="457200"/>
              <a:t>9/28/2023</a:t>
            </a:fld>
            <a:endParaRPr lang="en-US" dirty="0">
              <a:solidFill>
                <a:srgbClr val="FFFFFF"/>
              </a:solidFill>
            </a:endParaRPr>
          </a:p>
        </p:txBody>
      </p:sp>
      <p:sp>
        <p:nvSpPr>
          <p:cNvPr id="3" name="Footer Placeholder 2"/>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pic>
        <p:nvPicPr>
          <p:cNvPr id="8" name="Picture 7" descr="HD-ShadowShor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9" name="Rectangle 8"/>
          <p:cNvSpPr/>
          <p:nvPr userDrawn="1"/>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5945" y="753228"/>
            <a:ext cx="535064" cy="1080938"/>
          </a:xfrm>
          <a:prstGeom prst="rect">
            <a:avLst/>
          </a:prstGeom>
        </p:spPr>
      </p:pic>
    </p:spTree>
    <p:extLst>
      <p:ext uri="{BB962C8B-B14F-4D97-AF65-F5344CB8AC3E}">
        <p14:creationId xmlns:p14="http://schemas.microsoft.com/office/powerpoint/2010/main" val="322317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Quot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0981" y="5936187"/>
            <a:ext cx="2743200" cy="365125"/>
          </a:xfrm>
          <a:prstGeom prst="rect">
            <a:avLst/>
          </a:prstGeom>
        </p:spPr>
        <p:txBody>
          <a:bodyPr/>
          <a:lstStyle/>
          <a:p>
            <a:pPr defTabSz="457200"/>
            <a:fld id="{3D24A7AC-904D-4781-85BA-7D10C17ED021}" type="datetimeFigureOut">
              <a:rPr lang="en-US" dirty="0">
                <a:solidFill>
                  <a:srgbClr val="FFFFFF"/>
                </a:solidFill>
              </a:rPr>
              <a:pPr defTabSz="457200"/>
              <a:t>9/28/2023</a:t>
            </a:fld>
            <a:endParaRPr lang="en-US" dirty="0">
              <a:solidFill>
                <a:srgbClr val="FFFFFF"/>
              </a:solidFill>
            </a:endParaRPr>
          </a:p>
        </p:txBody>
      </p:sp>
      <p:sp>
        <p:nvSpPr>
          <p:cNvPr id="3" name="Footer Placeholder 2"/>
          <p:cNvSpPr>
            <a:spLocks noGrp="1"/>
          </p:cNvSpPr>
          <p:nvPr>
            <p:ph type="ftr" sz="quarter" idx="11"/>
          </p:nvPr>
        </p:nvSpPr>
        <p:spPr>
          <a:xfrm>
            <a:off x="680321" y="5936188"/>
            <a:ext cx="6870660" cy="365125"/>
          </a:xfrm>
          <a:prstGeom prst="rect">
            <a:avLst/>
          </a:prstGeom>
        </p:spPr>
        <p:txBody>
          <a:bodyPr/>
          <a:lstStyle/>
          <a:p>
            <a:pPr defTabSz="457200"/>
            <a:endParaRPr lang="en-US" dirty="0">
              <a:solidFill>
                <a:srgbClr val="FFFFFF"/>
              </a:solidFill>
            </a:endParaRPr>
          </a:p>
        </p:txBody>
      </p:sp>
      <p:pic>
        <p:nvPicPr>
          <p:cNvPr id="8" name="Picture 7" descr="HD-ShadowShor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18132" y="1971234"/>
            <a:ext cx="1070691" cy="144270"/>
          </a:xfrm>
          <a:prstGeom prst="rect">
            <a:avLst/>
          </a:prstGeom>
        </p:spPr>
      </p:pic>
      <p:sp>
        <p:nvSpPr>
          <p:cNvPr id="9" name="Rectangle 8"/>
          <p:cNvSpPr/>
          <p:nvPr userDrawn="1"/>
        </p:nvSpPr>
        <p:spPr>
          <a:xfrm>
            <a:off x="11118133" y="609600"/>
            <a:ext cx="107069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p:cNvSpPr txBox="1"/>
          <p:nvPr userDrawn="1"/>
        </p:nvSpPr>
        <p:spPr>
          <a:xfrm>
            <a:off x="11049000" y="444500"/>
            <a:ext cx="1253869" cy="2646878"/>
          </a:xfrm>
          <a:prstGeom prst="rect">
            <a:avLst/>
          </a:prstGeom>
          <a:noFill/>
        </p:spPr>
        <p:txBody>
          <a:bodyPr wrap="none" rtlCol="0">
            <a:spAutoFit/>
          </a:bodyPr>
          <a:lstStyle/>
          <a:p>
            <a:r>
              <a:rPr lang="en-US" sz="16600" dirty="0">
                <a:solidFill>
                  <a:schemeClr val="accent3"/>
                </a:solidFill>
                <a:latin typeface="+mj-lt"/>
              </a:rPr>
              <a:t>“</a:t>
            </a:r>
          </a:p>
        </p:txBody>
      </p:sp>
    </p:spTree>
    <p:extLst>
      <p:ext uri="{BB962C8B-B14F-4D97-AF65-F5344CB8AC3E}">
        <p14:creationId xmlns:p14="http://schemas.microsoft.com/office/powerpoint/2010/main" val="74499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1">
                <a:lumMod val="100000"/>
              </a:schemeClr>
            </a:gs>
            <a:gs pos="100000">
              <a:schemeClr val="tx1">
                <a:lumMod val="75000"/>
              </a:schemeClr>
            </a:gs>
          </a:gsLst>
          <a:lin ang="2520000" scaled="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0"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a:fld id="{6D22F896-40B5-4ADD-8801-0D06FADFA095}" type="slidenum">
              <a:rPr lang="en-US" dirty="0">
                <a:solidFill>
                  <a:srgbClr val="FFFFFF">
                    <a:tint val="75000"/>
                  </a:srgbClr>
                </a:solidFill>
              </a:rPr>
              <a:pPr defTabSz="457200"/>
              <a:t>‹#›</a:t>
            </a:fld>
            <a:endParaRPr lang="en-US" dirty="0">
              <a:solidFill>
                <a:srgbClr val="FFFFFF">
                  <a:tint val="75000"/>
                </a:srgbClr>
              </a:solidFill>
            </a:endParaRPr>
          </a:p>
        </p:txBody>
      </p:sp>
    </p:spTree>
    <p:extLst>
      <p:ext uri="{BB962C8B-B14F-4D97-AF65-F5344CB8AC3E}">
        <p14:creationId xmlns:p14="http://schemas.microsoft.com/office/powerpoint/2010/main" val="172037866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73" r:id="rId4"/>
    <p:sldLayoutId id="2147483674" r:id="rId5"/>
    <p:sldLayoutId id="2147483675" r:id="rId6"/>
    <p:sldLayoutId id="2147483677" r:id="rId7"/>
    <p:sldLayoutId id="2147483678" r:id="rId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gif"/><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areerbridge.wa.gov/Search_Program.aspx?cmd=txt&amp;adv=true&amp;tx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40.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65668" y="5147735"/>
            <a:ext cx="3738034" cy="507831"/>
          </a:xfrm>
          <a:prstGeom prst="rect">
            <a:avLst/>
          </a:prstGeom>
          <a:noFill/>
          <a:ln w="9525">
            <a:noFill/>
            <a:miter lim="800000"/>
            <a:headEnd/>
            <a:tailEnd/>
          </a:ln>
        </p:spPr>
        <p:txBody>
          <a:bodyPr wrap="square" lIns="0" tIns="0" rIns="0" bIns="0">
            <a:spAutoFit/>
          </a:bodyPr>
          <a:lstStyle/>
          <a:p>
            <a:r>
              <a:rPr lang="en-US" sz="1100" dirty="0" err="1">
                <a:solidFill>
                  <a:schemeClr val="bg1"/>
                </a:solidFill>
              </a:rPr>
              <a:t>WorkSource</a:t>
            </a:r>
            <a:r>
              <a:rPr lang="en-US" sz="1100" dirty="0">
                <a:solidFill>
                  <a:schemeClr val="bg1"/>
                </a:solidFill>
              </a:rPr>
              <a:t> is an equal opportunity employer/program. Auxiliary aids and services are available upon request to individuals with disabilities. Washington Relay Service: 711</a:t>
            </a:r>
          </a:p>
        </p:txBody>
      </p:sp>
      <p:sp>
        <p:nvSpPr>
          <p:cNvPr id="4" name="Title 3"/>
          <p:cNvSpPr>
            <a:spLocks noGrp="1"/>
          </p:cNvSpPr>
          <p:nvPr>
            <p:ph type="ctrTitle"/>
          </p:nvPr>
        </p:nvSpPr>
        <p:spPr>
          <a:xfrm>
            <a:off x="465668" y="3485923"/>
            <a:ext cx="8358788" cy="779863"/>
          </a:xfrm>
        </p:spPr>
        <p:txBody>
          <a:bodyPr/>
          <a:lstStyle/>
          <a:p>
            <a:r>
              <a:rPr lang="en-US" sz="4800" dirty="0"/>
              <a:t>Operations Plan Design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2230" y="3337974"/>
            <a:ext cx="2576570" cy="1075760"/>
          </a:xfrm>
          <a:prstGeom prst="rect">
            <a:avLst/>
          </a:prstGeom>
        </p:spPr>
      </p:pic>
    </p:spTree>
    <p:extLst>
      <p:ext uri="{BB962C8B-B14F-4D97-AF65-F5344CB8AC3E}">
        <p14:creationId xmlns:p14="http://schemas.microsoft.com/office/powerpoint/2010/main" val="319465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55A4-6B1C-8237-8D3F-94711309ACD2}"/>
              </a:ext>
            </a:extLst>
          </p:cNvPr>
          <p:cNvSpPr>
            <a:spLocks noGrp="1"/>
          </p:cNvSpPr>
          <p:nvPr>
            <p:ph type="title"/>
          </p:nvPr>
        </p:nvSpPr>
        <p:spPr/>
        <p:txBody>
          <a:bodyPr/>
          <a:lstStyle/>
          <a:p>
            <a:r>
              <a:rPr lang="en-US" dirty="0"/>
              <a:t>Wagner </a:t>
            </a:r>
            <a:r>
              <a:rPr lang="en-US" dirty="0" err="1"/>
              <a:t>Peyser</a:t>
            </a:r>
            <a:r>
              <a:rPr lang="en-US" dirty="0"/>
              <a:t> Act – Employment Security</a:t>
            </a:r>
            <a:br>
              <a:rPr lang="en-US" dirty="0"/>
            </a:br>
            <a:r>
              <a:rPr lang="en-US" b="1" dirty="0"/>
              <a:t>Labor Exchange Services</a:t>
            </a:r>
            <a:endParaRPr lang="en-US" dirty="0"/>
          </a:p>
        </p:txBody>
      </p:sp>
      <p:sp>
        <p:nvSpPr>
          <p:cNvPr id="3" name="Content Placeholder 2">
            <a:extLst>
              <a:ext uri="{FF2B5EF4-FFF2-40B4-BE49-F238E27FC236}">
                <a16:creationId xmlns:a16="http://schemas.microsoft.com/office/drawing/2014/main" id="{DB36D726-B8FA-8EAC-3180-95A369929F7B}"/>
              </a:ext>
            </a:extLst>
          </p:cNvPr>
          <p:cNvSpPr>
            <a:spLocks noGrp="1"/>
          </p:cNvSpPr>
          <p:nvPr>
            <p:ph idx="1"/>
          </p:nvPr>
        </p:nvSpPr>
        <p:spPr>
          <a:xfrm>
            <a:off x="680321" y="2336873"/>
            <a:ext cx="10426591" cy="3599316"/>
          </a:xfrm>
        </p:spPr>
        <p:txBody>
          <a:bodyPr>
            <a:normAutofit lnSpcReduction="10000"/>
          </a:bodyPr>
          <a:lstStyle/>
          <a:p>
            <a:pPr marL="0" indent="0">
              <a:buNone/>
            </a:pPr>
            <a:r>
              <a:rPr lang="en-US" dirty="0"/>
              <a:t>	</a:t>
            </a:r>
            <a:r>
              <a:rPr lang="en-US" sz="3200" dirty="0"/>
              <a:t>“The ES program provides </a:t>
            </a:r>
            <a:r>
              <a:rPr lang="en-US" sz="3200" b="1" dirty="0"/>
              <a:t>vital self-service and 	informational services</a:t>
            </a:r>
            <a:r>
              <a:rPr lang="en-US" sz="3200" dirty="0"/>
              <a:t> which would result in the ES 	program having a </a:t>
            </a:r>
            <a:r>
              <a:rPr lang="en-US" sz="3200" b="1" dirty="0"/>
              <a:t>high percentage of reportable 	individuals</a:t>
            </a:r>
            <a:r>
              <a:rPr lang="en-US" sz="3200" dirty="0"/>
              <a:t>. Even though these individuals are not 	included in the performance accountability 	calculations, ETA strongly supports these services.”</a:t>
            </a:r>
          </a:p>
          <a:p>
            <a:endParaRPr lang="en-US" dirty="0"/>
          </a:p>
          <a:p>
            <a:pPr marL="0" indent="0">
              <a:buNone/>
            </a:pPr>
            <a:r>
              <a:rPr lang="en-US" dirty="0"/>
              <a:t>	Source: TEGL 19-16, Page 21</a:t>
            </a:r>
          </a:p>
        </p:txBody>
      </p:sp>
    </p:spTree>
    <p:extLst>
      <p:ext uri="{BB962C8B-B14F-4D97-AF65-F5344CB8AC3E}">
        <p14:creationId xmlns:p14="http://schemas.microsoft.com/office/powerpoint/2010/main" val="41325823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2713-45D8-48A9-5473-B93FFC62CB4A}"/>
              </a:ext>
            </a:extLst>
          </p:cNvPr>
          <p:cNvSpPr>
            <a:spLocks noGrp="1"/>
          </p:cNvSpPr>
          <p:nvPr>
            <p:ph type="title"/>
          </p:nvPr>
        </p:nvSpPr>
        <p:spPr/>
        <p:txBody>
          <a:bodyPr/>
          <a:lstStyle/>
          <a:p>
            <a:r>
              <a:rPr lang="en-US" dirty="0"/>
              <a:t>Wagner </a:t>
            </a:r>
            <a:r>
              <a:rPr lang="en-US" dirty="0" err="1"/>
              <a:t>Peyser</a:t>
            </a:r>
            <a:r>
              <a:rPr lang="en-US" dirty="0"/>
              <a:t> – Title III</a:t>
            </a:r>
            <a:br>
              <a:rPr lang="en-US" dirty="0"/>
            </a:br>
            <a:r>
              <a:rPr lang="en-US" b="1" dirty="0"/>
              <a:t>Self-Service and Informational Services </a:t>
            </a:r>
          </a:p>
        </p:txBody>
      </p:sp>
      <p:sp>
        <p:nvSpPr>
          <p:cNvPr id="3" name="Content Placeholder 2">
            <a:extLst>
              <a:ext uri="{FF2B5EF4-FFF2-40B4-BE49-F238E27FC236}">
                <a16:creationId xmlns:a16="http://schemas.microsoft.com/office/drawing/2014/main" id="{E9DCA358-29B5-C184-4CF2-12EACD2828B9}"/>
              </a:ext>
            </a:extLst>
          </p:cNvPr>
          <p:cNvSpPr>
            <a:spLocks noGrp="1"/>
          </p:cNvSpPr>
          <p:nvPr>
            <p:ph idx="1"/>
          </p:nvPr>
        </p:nvSpPr>
        <p:spPr/>
        <p:txBody>
          <a:bodyPr>
            <a:normAutofit/>
          </a:bodyPr>
          <a:lstStyle/>
          <a:p>
            <a:r>
              <a:rPr lang="en-US" sz="4800" dirty="0"/>
              <a:t>2020-2021    </a:t>
            </a:r>
            <a:r>
              <a:rPr lang="en-US" sz="4800" dirty="0">
                <a:solidFill>
                  <a:srgbClr val="FF0000"/>
                </a:solidFill>
              </a:rPr>
              <a:t>Total Seekers 12,143</a:t>
            </a:r>
          </a:p>
          <a:p>
            <a:pPr marL="0" indent="0">
              <a:buNone/>
            </a:pPr>
            <a:endParaRPr lang="en-US" sz="4800" dirty="0">
              <a:solidFill>
                <a:srgbClr val="FF0000"/>
              </a:solidFill>
            </a:endParaRPr>
          </a:p>
          <a:p>
            <a:r>
              <a:rPr lang="en-US" sz="4800" dirty="0"/>
              <a:t>2021-2022    </a:t>
            </a:r>
            <a:r>
              <a:rPr lang="en-US" sz="4800" dirty="0">
                <a:solidFill>
                  <a:srgbClr val="FF0000"/>
                </a:solidFill>
              </a:rPr>
              <a:t>Total Seekers 13,773</a:t>
            </a:r>
          </a:p>
        </p:txBody>
      </p:sp>
      <p:pic>
        <p:nvPicPr>
          <p:cNvPr id="4098" name="Picture 2" descr="Personal Reputation Management | RemovePersonalInformation.com">
            <a:extLst>
              <a:ext uri="{FF2B5EF4-FFF2-40B4-BE49-F238E27FC236}">
                <a16:creationId xmlns:a16="http://schemas.microsoft.com/office/drawing/2014/main" id="{24DA4615-5121-6BB1-497C-EEFAECCED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838" y="2093595"/>
            <a:ext cx="4326826" cy="43268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0580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FC18-0D7C-D4CC-33B2-E61E5B0FE303}"/>
              </a:ext>
            </a:extLst>
          </p:cNvPr>
          <p:cNvSpPr>
            <a:spLocks noGrp="1"/>
          </p:cNvSpPr>
          <p:nvPr>
            <p:ph type="title"/>
          </p:nvPr>
        </p:nvSpPr>
        <p:spPr/>
        <p:txBody>
          <a:bodyPr/>
          <a:lstStyle/>
          <a:p>
            <a:r>
              <a:rPr lang="en-US" dirty="0"/>
              <a:t>Customer Flow – Title III </a:t>
            </a:r>
            <a:r>
              <a:rPr lang="en-US" sz="3200" b="1" dirty="0"/>
              <a:t>(Wagner </a:t>
            </a:r>
            <a:r>
              <a:rPr lang="en-US" sz="3200" b="1" dirty="0" err="1"/>
              <a:t>Peyser</a:t>
            </a:r>
            <a:r>
              <a:rPr lang="en-US" sz="3200" b="1" dirty="0"/>
              <a:t> Act)</a:t>
            </a:r>
          </a:p>
        </p:txBody>
      </p:sp>
      <p:sp>
        <p:nvSpPr>
          <p:cNvPr id="3" name="Content Placeholder 2">
            <a:extLst>
              <a:ext uri="{FF2B5EF4-FFF2-40B4-BE49-F238E27FC236}">
                <a16:creationId xmlns:a16="http://schemas.microsoft.com/office/drawing/2014/main" id="{0B7EBA78-969D-951F-8E75-E44C8DDDB8FC}"/>
              </a:ext>
            </a:extLst>
          </p:cNvPr>
          <p:cNvSpPr>
            <a:spLocks noGrp="1"/>
          </p:cNvSpPr>
          <p:nvPr>
            <p:ph idx="1"/>
          </p:nvPr>
        </p:nvSpPr>
        <p:spPr/>
        <p:txBody>
          <a:bodyPr>
            <a:normAutofit fontScale="92500" lnSpcReduction="10000"/>
          </a:bodyPr>
          <a:lstStyle/>
          <a:p>
            <a:pPr marL="0" indent="0">
              <a:buNone/>
            </a:pPr>
            <a:endParaRPr lang="en-US" dirty="0"/>
          </a:p>
          <a:p>
            <a:endParaRPr lang="en-US" dirty="0"/>
          </a:p>
          <a:p>
            <a:endParaRPr lang="en-US" dirty="0"/>
          </a:p>
          <a:p>
            <a:endParaRPr lang="en-US" dirty="0"/>
          </a:p>
          <a:p>
            <a:endParaRPr lang="en-US" dirty="0"/>
          </a:p>
          <a:p>
            <a:pPr marL="0" indent="0">
              <a:buNone/>
            </a:pPr>
            <a:r>
              <a:rPr lang="en-US" dirty="0"/>
              <a:t>RESEA			               Readily Available                    </a:t>
            </a:r>
            <a:r>
              <a:rPr lang="en-US" dirty="0" err="1"/>
              <a:t>WorkSourceWA</a:t>
            </a:r>
            <a:endParaRPr lang="en-US" dirty="0"/>
          </a:p>
          <a:p>
            <a:pPr marL="0" indent="0">
              <a:buNone/>
            </a:pPr>
            <a:r>
              <a:rPr lang="en-US" dirty="0"/>
              <a:t>Resource Room		      	Information			Job Fairs</a:t>
            </a:r>
          </a:p>
          <a:p>
            <a:pPr marL="0" indent="0">
              <a:buNone/>
            </a:pPr>
            <a:r>
              <a:rPr lang="en-US" dirty="0"/>
              <a:t>Connection Sites</a:t>
            </a:r>
          </a:p>
          <a:p>
            <a:pPr marL="0" indent="0">
              <a:buNone/>
            </a:pPr>
            <a:r>
              <a:rPr lang="en-US" dirty="0" err="1"/>
              <a:t>WorkSourceWA</a:t>
            </a:r>
            <a:r>
              <a:rPr lang="en-US" dirty="0"/>
              <a:t>			</a:t>
            </a:r>
          </a:p>
        </p:txBody>
      </p:sp>
      <p:graphicFrame>
        <p:nvGraphicFramePr>
          <p:cNvPr id="5" name="Diagram 4">
            <a:extLst>
              <a:ext uri="{FF2B5EF4-FFF2-40B4-BE49-F238E27FC236}">
                <a16:creationId xmlns:a16="http://schemas.microsoft.com/office/drawing/2014/main" id="{226B2E01-3B54-B48B-6EB0-71C0C1DABA52}"/>
              </a:ext>
            </a:extLst>
          </p:cNvPr>
          <p:cNvGraphicFramePr/>
          <p:nvPr>
            <p:extLst>
              <p:ext uri="{D42A27DB-BD31-4B8C-83A1-F6EECF244321}">
                <p14:modId xmlns:p14="http://schemas.microsoft.com/office/powerpoint/2010/main" val="3955391961"/>
              </p:ext>
            </p:extLst>
          </p:nvPr>
        </p:nvGraphicFramePr>
        <p:xfrm>
          <a:off x="680321" y="2026227"/>
          <a:ext cx="10282088" cy="2504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Extended Time Off? How to Get Back to Work - Precision Executive Search">
            <a:extLst>
              <a:ext uri="{FF2B5EF4-FFF2-40B4-BE49-F238E27FC236}">
                <a16:creationId xmlns:a16="http://schemas.microsoft.com/office/drawing/2014/main" id="{C2633900-CBA0-F1AE-13F3-230A61FD6D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1186" y="2672453"/>
            <a:ext cx="4644098" cy="371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88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A27E-498B-3372-2EFA-B09244B3BC75}"/>
              </a:ext>
            </a:extLst>
          </p:cNvPr>
          <p:cNvSpPr>
            <a:spLocks noGrp="1"/>
          </p:cNvSpPr>
          <p:nvPr>
            <p:ph type="title"/>
          </p:nvPr>
        </p:nvSpPr>
        <p:spPr/>
        <p:txBody>
          <a:bodyPr/>
          <a:lstStyle/>
          <a:p>
            <a:r>
              <a:rPr lang="en-US" dirty="0"/>
              <a:t>Workforce Innovation and Opportunity Act - WIOA</a:t>
            </a:r>
          </a:p>
        </p:txBody>
      </p:sp>
      <p:sp>
        <p:nvSpPr>
          <p:cNvPr id="3" name="Content Placeholder 2">
            <a:extLst>
              <a:ext uri="{FF2B5EF4-FFF2-40B4-BE49-F238E27FC236}">
                <a16:creationId xmlns:a16="http://schemas.microsoft.com/office/drawing/2014/main" id="{F7B52F1D-17FD-424E-B882-823DA00DAA4B}"/>
              </a:ext>
            </a:extLst>
          </p:cNvPr>
          <p:cNvSpPr>
            <a:spLocks noGrp="1"/>
          </p:cNvSpPr>
          <p:nvPr>
            <p:ph idx="1"/>
          </p:nvPr>
        </p:nvSpPr>
        <p:spPr/>
        <p:txBody>
          <a:bodyPr/>
          <a:lstStyle/>
          <a:p>
            <a:pPr marL="0" indent="0">
              <a:buNone/>
            </a:pPr>
            <a:r>
              <a:rPr lang="en-US" i="0" dirty="0">
                <a:solidFill>
                  <a:srgbClr val="4D5156"/>
                </a:solidFill>
                <a:effectLst/>
                <a:latin typeface="Roboto" panose="02000000000000000000" pitchFamily="2" charset="0"/>
              </a:rPr>
              <a:t>These </a:t>
            </a:r>
            <a:r>
              <a:rPr lang="en-US" i="0" dirty="0">
                <a:solidFill>
                  <a:srgbClr val="5F6368"/>
                </a:solidFill>
                <a:effectLst/>
                <a:latin typeface="Roboto" panose="02000000000000000000" pitchFamily="2" charset="0"/>
              </a:rPr>
              <a:t>programs</a:t>
            </a:r>
            <a:r>
              <a:rPr lang="en-US" i="0" dirty="0">
                <a:solidFill>
                  <a:srgbClr val="4D5156"/>
                </a:solidFill>
                <a:effectLst/>
                <a:latin typeface="Roboto" panose="02000000000000000000" pitchFamily="2" charset="0"/>
              </a:rPr>
              <a:t> provide </a:t>
            </a:r>
            <a:r>
              <a:rPr lang="en-US" sz="3200" b="1" i="0" dirty="0">
                <a:solidFill>
                  <a:srgbClr val="5F6368"/>
                </a:solidFill>
                <a:effectLst/>
                <a:latin typeface="Roboto" panose="02000000000000000000" pitchFamily="2" charset="0"/>
              </a:rPr>
              <a:t>career</a:t>
            </a:r>
            <a:r>
              <a:rPr lang="en-US" sz="3200" i="0" dirty="0">
                <a:solidFill>
                  <a:srgbClr val="4D5156"/>
                </a:solidFill>
                <a:effectLst/>
                <a:latin typeface="Roboto" panose="02000000000000000000" pitchFamily="2" charset="0"/>
              </a:rPr>
              <a:t> and </a:t>
            </a:r>
            <a:r>
              <a:rPr lang="en-US" sz="3200" b="1" i="0" dirty="0">
                <a:solidFill>
                  <a:srgbClr val="5F6368"/>
                </a:solidFill>
                <a:effectLst/>
                <a:latin typeface="Roboto" panose="02000000000000000000" pitchFamily="2" charset="0"/>
              </a:rPr>
              <a:t>training services</a:t>
            </a:r>
            <a:r>
              <a:rPr lang="en-US" sz="3200" b="1" i="0" dirty="0">
                <a:solidFill>
                  <a:srgbClr val="4D5156"/>
                </a:solidFill>
                <a:effectLst/>
                <a:latin typeface="Roboto" panose="02000000000000000000" pitchFamily="2" charset="0"/>
              </a:rPr>
              <a:t> </a:t>
            </a:r>
            <a:r>
              <a:rPr lang="en-US" i="0" dirty="0">
                <a:solidFill>
                  <a:srgbClr val="4D5156"/>
                </a:solidFill>
                <a:effectLst/>
                <a:latin typeface="Roboto" panose="02000000000000000000" pitchFamily="2" charset="0"/>
              </a:rPr>
              <a:t>to hundreds of </a:t>
            </a:r>
            <a:r>
              <a:rPr lang="en-US" i="0" dirty="0">
                <a:solidFill>
                  <a:srgbClr val="5F6368"/>
                </a:solidFill>
                <a:effectLst/>
                <a:latin typeface="Roboto" panose="02000000000000000000" pitchFamily="2" charset="0"/>
              </a:rPr>
              <a:t>job</a:t>
            </a:r>
            <a:r>
              <a:rPr lang="en-US" i="0" dirty="0">
                <a:solidFill>
                  <a:srgbClr val="4D5156"/>
                </a:solidFill>
                <a:effectLst/>
                <a:latin typeface="Roboto" panose="02000000000000000000" pitchFamily="2" charset="0"/>
              </a:rPr>
              <a:t> seekers each year in the </a:t>
            </a:r>
            <a:r>
              <a:rPr lang="en-US" i="0" dirty="0" err="1">
                <a:solidFill>
                  <a:srgbClr val="4D5156"/>
                </a:solidFill>
                <a:effectLst/>
                <a:latin typeface="Roboto" panose="02000000000000000000" pitchFamily="2" charset="0"/>
              </a:rPr>
              <a:t>PacMtn</a:t>
            </a:r>
            <a:r>
              <a:rPr lang="en-US" i="0" dirty="0">
                <a:solidFill>
                  <a:srgbClr val="4D5156"/>
                </a:solidFill>
                <a:effectLst/>
                <a:latin typeface="Roboto" panose="02000000000000000000" pitchFamily="2" charset="0"/>
              </a:rPr>
              <a:t> Region.</a:t>
            </a:r>
          </a:p>
          <a:p>
            <a:pPr marL="0" indent="0">
              <a:buNone/>
            </a:pPr>
            <a:endParaRPr lang="en-US" dirty="0">
              <a:solidFill>
                <a:srgbClr val="4D5156"/>
              </a:solidFill>
              <a:latin typeface="Roboto" panose="02000000000000000000" pitchFamily="2" charset="0"/>
            </a:endParaRPr>
          </a:p>
          <a:p>
            <a:r>
              <a:rPr lang="en-US" i="0" dirty="0">
                <a:solidFill>
                  <a:srgbClr val="4D5156"/>
                </a:solidFill>
                <a:effectLst/>
                <a:latin typeface="Roboto" panose="02000000000000000000" pitchFamily="2" charset="0"/>
              </a:rPr>
              <a:t>Adult</a:t>
            </a:r>
          </a:p>
          <a:p>
            <a:r>
              <a:rPr lang="en-US" dirty="0">
                <a:solidFill>
                  <a:srgbClr val="4D5156"/>
                </a:solidFill>
                <a:latin typeface="Roboto" panose="02000000000000000000" pitchFamily="2" charset="0"/>
              </a:rPr>
              <a:t>Dislocated Worker</a:t>
            </a:r>
          </a:p>
          <a:p>
            <a:r>
              <a:rPr lang="en-US" i="0" dirty="0">
                <a:solidFill>
                  <a:srgbClr val="4D5156"/>
                </a:solidFill>
                <a:effectLst/>
                <a:latin typeface="Roboto" panose="02000000000000000000" pitchFamily="2" charset="0"/>
              </a:rPr>
              <a:t>Youth </a:t>
            </a:r>
            <a:endParaRPr lang="en-US" dirty="0"/>
          </a:p>
        </p:txBody>
      </p:sp>
      <p:pic>
        <p:nvPicPr>
          <p:cNvPr id="9222" name="Picture 6" descr="WIOA Adult &amp; Dislocated Worker Programs | Portage County OH">
            <a:extLst>
              <a:ext uri="{FF2B5EF4-FFF2-40B4-BE49-F238E27FC236}">
                <a16:creationId xmlns:a16="http://schemas.microsoft.com/office/drawing/2014/main" id="{88DDE657-ABFD-6340-6709-0794C4A29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448" y="3429000"/>
            <a:ext cx="3556335" cy="3009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820787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83F5-746F-B08E-A2A0-602A6698B63D}"/>
              </a:ext>
            </a:extLst>
          </p:cNvPr>
          <p:cNvSpPr>
            <a:spLocks noGrp="1"/>
          </p:cNvSpPr>
          <p:nvPr>
            <p:ph type="title"/>
          </p:nvPr>
        </p:nvSpPr>
        <p:spPr>
          <a:xfrm>
            <a:off x="214010" y="753228"/>
            <a:ext cx="10651786" cy="1080938"/>
          </a:xfrm>
        </p:spPr>
        <p:txBody>
          <a:bodyPr/>
          <a:lstStyle/>
          <a:p>
            <a:r>
              <a:rPr lang="en-US" dirty="0"/>
              <a:t>WIOA Traditional Approach vs Best Practices</a:t>
            </a:r>
          </a:p>
        </p:txBody>
      </p:sp>
      <p:sp>
        <p:nvSpPr>
          <p:cNvPr id="4" name="Content Placeholder 3">
            <a:extLst>
              <a:ext uri="{FF2B5EF4-FFF2-40B4-BE49-F238E27FC236}">
                <a16:creationId xmlns:a16="http://schemas.microsoft.com/office/drawing/2014/main" id="{383DB392-8168-C63D-3760-1A128080C567}"/>
              </a:ext>
            </a:extLst>
          </p:cNvPr>
          <p:cNvSpPr txBox="1">
            <a:spLocks noGrp="1"/>
          </p:cNvSpPr>
          <p:nvPr>
            <p:ph idx="1"/>
          </p:nvPr>
        </p:nvSpPr>
        <p:spPr>
          <a:xfrm>
            <a:off x="2488441" y="2541080"/>
            <a:ext cx="7215117" cy="757130"/>
          </a:xfrm>
          <a:prstGeom prst="rect">
            <a:avLst/>
          </a:prstGeom>
          <a:noFill/>
        </p:spPr>
        <p:txBody>
          <a:bodyPr wrap="none" rtlCol="0">
            <a:spAutoFit/>
          </a:bodyPr>
          <a:lstStyle/>
          <a:p>
            <a:pPr marL="0" indent="0" algn="ctr">
              <a:buNone/>
            </a:pPr>
            <a:r>
              <a:rPr lang="en-US" sz="4800" dirty="0">
                <a:solidFill>
                  <a:schemeClr val="accent1"/>
                </a:solidFill>
              </a:rPr>
              <a:t>Career and Training Services</a:t>
            </a:r>
          </a:p>
        </p:txBody>
      </p:sp>
      <p:pic>
        <p:nvPicPr>
          <p:cNvPr id="5" name="Picture 4">
            <a:extLst>
              <a:ext uri="{FF2B5EF4-FFF2-40B4-BE49-F238E27FC236}">
                <a16:creationId xmlns:a16="http://schemas.microsoft.com/office/drawing/2014/main" id="{40B99165-3054-0065-5B5B-864A52D49A74}"/>
              </a:ext>
            </a:extLst>
          </p:cNvPr>
          <p:cNvPicPr>
            <a:picLocks noChangeAspect="1"/>
          </p:cNvPicPr>
          <p:nvPr/>
        </p:nvPicPr>
        <p:blipFill>
          <a:blip r:embed="rId2"/>
          <a:stretch>
            <a:fillRect/>
          </a:stretch>
        </p:blipFill>
        <p:spPr>
          <a:xfrm>
            <a:off x="2058138" y="3559791"/>
            <a:ext cx="2414225" cy="11766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8" descr="Importance Of Career Counseling | Blog | TalktoAngel">
            <a:extLst>
              <a:ext uri="{FF2B5EF4-FFF2-40B4-BE49-F238E27FC236}">
                <a16:creationId xmlns:a16="http://schemas.microsoft.com/office/drawing/2014/main" id="{614A7E14-FC48-4E4F-9E6E-EE5163080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973" y="5120991"/>
            <a:ext cx="320992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ollar Sign Green">
            <a:extLst>
              <a:ext uri="{FF2B5EF4-FFF2-40B4-BE49-F238E27FC236}">
                <a16:creationId xmlns:a16="http://schemas.microsoft.com/office/drawing/2014/main" id="{545A5F84-6FFA-DAF5-75E7-AD0E09DA27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027" y="3692312"/>
            <a:ext cx="2412460" cy="241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57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E932-0E23-AACD-5513-604C873BDCB0}"/>
              </a:ext>
            </a:extLst>
          </p:cNvPr>
          <p:cNvSpPr>
            <a:spLocks noGrp="1"/>
          </p:cNvSpPr>
          <p:nvPr>
            <p:ph type="title"/>
          </p:nvPr>
        </p:nvSpPr>
        <p:spPr>
          <a:xfrm>
            <a:off x="342300" y="743500"/>
            <a:ext cx="10243711" cy="1080938"/>
          </a:xfrm>
        </p:spPr>
        <p:txBody>
          <a:bodyPr/>
          <a:lstStyle/>
          <a:p>
            <a:r>
              <a:rPr lang="en-US" dirty="0"/>
              <a:t>WIOA Traditional Approach vs Best Practices</a:t>
            </a:r>
          </a:p>
        </p:txBody>
      </p:sp>
      <p:sp>
        <p:nvSpPr>
          <p:cNvPr id="3" name="Content Placeholder 2">
            <a:extLst>
              <a:ext uri="{FF2B5EF4-FFF2-40B4-BE49-F238E27FC236}">
                <a16:creationId xmlns:a16="http://schemas.microsoft.com/office/drawing/2014/main" id="{9D9CFA72-0C8D-3408-9EFF-2C8021FFF1CC}"/>
              </a:ext>
            </a:extLst>
          </p:cNvPr>
          <p:cNvSpPr>
            <a:spLocks noGrp="1"/>
          </p:cNvSpPr>
          <p:nvPr>
            <p:ph idx="1"/>
          </p:nvPr>
        </p:nvSpPr>
        <p:spPr>
          <a:xfrm>
            <a:off x="534406" y="2113137"/>
            <a:ext cx="10243711" cy="3599316"/>
          </a:xfrm>
        </p:spPr>
        <p:txBody>
          <a:bodyPr>
            <a:normAutofit lnSpcReduction="10000"/>
          </a:bodyPr>
          <a:lstStyle/>
          <a:p>
            <a:pPr marL="0" indent="0">
              <a:buNone/>
            </a:pPr>
            <a:endParaRPr lang="en-US" sz="3200" b="1" dirty="0"/>
          </a:p>
          <a:p>
            <a:pPr marL="0" indent="0">
              <a:buNone/>
            </a:pPr>
            <a:r>
              <a:rPr lang="en-US" sz="3200" dirty="0"/>
              <a:t>	“</a:t>
            </a:r>
            <a:r>
              <a:rPr lang="en-US" sz="3200" b="1" i="1" dirty="0"/>
              <a:t>less than 30 percent of the funding in WIOA for 	adult, dislocated worker, and youth activities went 	towards </a:t>
            </a:r>
            <a:r>
              <a:rPr lang="en-US" sz="3200" b="1" i="1" u="sng" dirty="0">
                <a:solidFill>
                  <a:srgbClr val="FF0000"/>
                </a:solidFill>
              </a:rPr>
              <a:t>training services</a:t>
            </a:r>
            <a:r>
              <a:rPr lang="en-US" sz="3200" b="1" i="1" dirty="0"/>
              <a:t>. </a:t>
            </a:r>
            <a:r>
              <a:rPr lang="en-US" sz="3200" i="1" dirty="0"/>
              <a:t>Among those who do 	complete a WIOA-funded training program, only about 	</a:t>
            </a:r>
            <a:r>
              <a:rPr lang="en-US" sz="3200" b="1" i="1" u="sng" dirty="0"/>
              <a:t>one-third are employed in an occupation related to </a:t>
            </a:r>
            <a:r>
              <a:rPr lang="en-US" sz="3200" b="1" i="1" dirty="0"/>
              <a:t>	</a:t>
            </a:r>
            <a:r>
              <a:rPr lang="en-US" sz="3200" b="1" i="1" u="sng" dirty="0"/>
              <a:t>their program</a:t>
            </a:r>
            <a:r>
              <a:rPr lang="en-US" sz="3200" i="1" dirty="0"/>
              <a:t>.</a:t>
            </a:r>
            <a:endParaRPr lang="en-US" sz="3200" dirty="0"/>
          </a:p>
          <a:p>
            <a:pPr marL="0" indent="0">
              <a:buNone/>
            </a:pPr>
            <a:r>
              <a:rPr lang="en-US" b="1" i="1" dirty="0"/>
              <a:t>	</a:t>
            </a:r>
            <a:r>
              <a:rPr lang="en-US" sz="1400" b="1" i="1" dirty="0"/>
              <a:t>Source:</a:t>
            </a:r>
            <a:r>
              <a:rPr lang="en-US" sz="1400" i="1" dirty="0"/>
              <a:t> Providing Public Workforce Services to Job Seekers: 30-Month Impact Findings</a:t>
            </a:r>
            <a:endParaRPr lang="en-US" sz="1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3915097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35" name="Picture 103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37" name="Picture 1036">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039" name="Picture 1038">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41" name="Rectangle 1040">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3" name="Rectangle 1042">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61" name="Rectangle 1044">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7" name="Picture 1046">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062" name="Rectangle 1048">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8F6965F-E27F-0E88-9DD8-B4B3EDDA62AB}"/>
              </a:ext>
            </a:extLst>
          </p:cNvPr>
          <p:cNvSpPr>
            <a:spLocks noGrp="1"/>
          </p:cNvSpPr>
          <p:nvPr>
            <p:ph type="title"/>
          </p:nvPr>
        </p:nvSpPr>
        <p:spPr>
          <a:xfrm>
            <a:off x="121921" y="753228"/>
            <a:ext cx="4694524" cy="1080938"/>
          </a:xfrm>
        </p:spPr>
        <p:txBody>
          <a:bodyPr vert="horz" lIns="91440" tIns="45720" rIns="91440" bIns="45720" rtlCol="0" anchor="ctr">
            <a:normAutofit/>
          </a:bodyPr>
          <a:lstStyle/>
          <a:p>
            <a:r>
              <a:rPr lang="en-US" sz="2400" dirty="0" err="1"/>
              <a:t>PacMtn</a:t>
            </a:r>
            <a:r>
              <a:rPr lang="en-US" sz="2400" dirty="0"/>
              <a:t> WorkSource Region </a:t>
            </a:r>
            <a:br>
              <a:rPr lang="en-US" sz="2400" dirty="0"/>
            </a:br>
            <a:r>
              <a:rPr lang="en-US" sz="2400" dirty="0"/>
              <a:t>2020-2021, 2021-2022</a:t>
            </a:r>
          </a:p>
        </p:txBody>
      </p:sp>
      <p:pic>
        <p:nvPicPr>
          <p:cNvPr id="1053" name="Picture 1052">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558384F9-3D75-670A-9F45-85053AAD649F}"/>
              </a:ext>
            </a:extLst>
          </p:cNvPr>
          <p:cNvSpPr>
            <a:spLocks noGrp="1"/>
          </p:cNvSpPr>
          <p:nvPr>
            <p:ph sz="half" idx="1"/>
          </p:nvPr>
        </p:nvSpPr>
        <p:spPr>
          <a:xfrm>
            <a:off x="121921" y="2170028"/>
            <a:ext cx="4340351" cy="3828436"/>
          </a:xfrm>
        </p:spPr>
        <p:txBody>
          <a:bodyPr vert="horz" lIns="91440" tIns="45720" rIns="91440" bIns="45720" rtlCol="0">
            <a:normAutofit/>
          </a:bodyPr>
          <a:lstStyle/>
          <a:p>
            <a:pPr marL="0" indent="0">
              <a:buNone/>
            </a:pPr>
            <a:r>
              <a:rPr lang="en-US" sz="3200" b="1" dirty="0">
                <a:solidFill>
                  <a:srgbClr val="FF0000"/>
                </a:solidFill>
              </a:rPr>
              <a:t>3,122 </a:t>
            </a:r>
            <a:r>
              <a:rPr lang="en-US" sz="3200" dirty="0">
                <a:solidFill>
                  <a:schemeClr val="tx1"/>
                </a:solidFill>
              </a:rPr>
              <a:t>Adult, DW, and 	Youth Participants</a:t>
            </a:r>
          </a:p>
          <a:p>
            <a:pPr marL="0">
              <a:buFont typeface="Arial" panose="020B0604020202020204" pitchFamily="34" charset="0"/>
              <a:buChar char="•"/>
            </a:pPr>
            <a:endParaRPr lang="en-US" sz="3200" dirty="0">
              <a:solidFill>
                <a:schemeClr val="tx1"/>
              </a:solidFill>
            </a:endParaRPr>
          </a:p>
          <a:p>
            <a:pPr marL="0" indent="0">
              <a:buNone/>
            </a:pPr>
            <a:r>
              <a:rPr lang="en-US" sz="3200" b="1" dirty="0">
                <a:solidFill>
                  <a:srgbClr val="FF0000"/>
                </a:solidFill>
              </a:rPr>
              <a:t>529 </a:t>
            </a:r>
            <a:r>
              <a:rPr lang="en-US" sz="3200" dirty="0">
                <a:solidFill>
                  <a:schemeClr val="tx1"/>
                </a:solidFill>
              </a:rPr>
              <a:t>Engaged in Training 	</a:t>
            </a:r>
            <a:r>
              <a:rPr lang="en-US" sz="2800" dirty="0">
                <a:solidFill>
                  <a:schemeClr val="tx1"/>
                </a:solidFill>
              </a:rPr>
              <a:t>		</a:t>
            </a:r>
          </a:p>
          <a:p>
            <a:pPr marL="0" indent="0">
              <a:buNone/>
            </a:pPr>
            <a:r>
              <a:rPr lang="en-US" sz="2800" b="1" dirty="0">
                <a:solidFill>
                  <a:schemeClr val="tx1"/>
                </a:solidFill>
              </a:rPr>
              <a:t>	        </a:t>
            </a:r>
            <a:r>
              <a:rPr lang="en-US" sz="4000" b="1" dirty="0">
                <a:solidFill>
                  <a:srgbClr val="FF0000"/>
                </a:solidFill>
              </a:rPr>
              <a:t>(19%)</a:t>
            </a:r>
          </a:p>
          <a:p>
            <a:pPr marL="0" indent="0">
              <a:buNone/>
            </a:pPr>
            <a:endParaRPr lang="en-US" sz="4000" b="1" dirty="0">
              <a:solidFill>
                <a:srgbClr val="FF0000"/>
              </a:solidFill>
            </a:endParaRPr>
          </a:p>
        </p:txBody>
      </p:sp>
      <p:pic>
        <p:nvPicPr>
          <p:cNvPr id="1030" name="Picture 6" descr="Innovation Vs Tradition">
            <a:extLst>
              <a:ext uri="{FF2B5EF4-FFF2-40B4-BE49-F238E27FC236}">
                <a16:creationId xmlns:a16="http://schemas.microsoft.com/office/drawing/2014/main" id="{4CCA923A-855E-8119-6E60-2D2E37EABC70}"/>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5276090" y="1352235"/>
            <a:ext cx="6269479" cy="415352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1034" name="Picture 10" descr="Nineteen Percent Off. Discount 19 %. 3D Illustration On White Background.  Stock Photo, Picture and Royalty Free Image. Image 75536090.">
            <a:extLst>
              <a:ext uri="{FF2B5EF4-FFF2-40B4-BE49-F238E27FC236}">
                <a16:creationId xmlns:a16="http://schemas.microsoft.com/office/drawing/2014/main" id="{86ED6C5E-2FCC-5430-9B96-D8E619BC1B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8185" y="3338438"/>
            <a:ext cx="1542288" cy="771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072FE9-A42F-2B36-91FF-76E9AD0FBE02}"/>
              </a:ext>
            </a:extLst>
          </p:cNvPr>
          <p:cNvPicPr>
            <a:picLocks noChangeAspect="1"/>
          </p:cNvPicPr>
          <p:nvPr/>
        </p:nvPicPr>
        <p:blipFill>
          <a:blip r:embed="rId7"/>
          <a:stretch>
            <a:fillRect/>
          </a:stretch>
        </p:blipFill>
        <p:spPr>
          <a:xfrm>
            <a:off x="9018650" y="3024547"/>
            <a:ext cx="1975536" cy="1524455"/>
          </a:xfrm>
          <a:prstGeom prst="rect">
            <a:avLst/>
          </a:prstGeom>
        </p:spPr>
      </p:pic>
    </p:spTree>
    <p:extLst>
      <p:ext uri="{BB962C8B-B14F-4D97-AF65-F5344CB8AC3E}">
        <p14:creationId xmlns:p14="http://schemas.microsoft.com/office/powerpoint/2010/main" val="7416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0835-48A7-F333-794E-D4D5BF9356B5}"/>
              </a:ext>
            </a:extLst>
          </p:cNvPr>
          <p:cNvSpPr>
            <a:spLocks noGrp="1"/>
          </p:cNvSpPr>
          <p:nvPr>
            <p:ph type="title"/>
          </p:nvPr>
        </p:nvSpPr>
        <p:spPr/>
        <p:txBody>
          <a:bodyPr/>
          <a:lstStyle/>
          <a:p>
            <a:r>
              <a:rPr lang="en-US" dirty="0"/>
              <a:t>Strategic Co-Enrollment with WIOA Title I-B</a:t>
            </a:r>
          </a:p>
        </p:txBody>
      </p:sp>
      <p:sp>
        <p:nvSpPr>
          <p:cNvPr id="4" name="Content Placeholder 3">
            <a:extLst>
              <a:ext uri="{FF2B5EF4-FFF2-40B4-BE49-F238E27FC236}">
                <a16:creationId xmlns:a16="http://schemas.microsoft.com/office/drawing/2014/main" id="{85F256A1-746F-F2B2-1EA0-0E1AB7576D7C}"/>
              </a:ext>
            </a:extLst>
          </p:cNvPr>
          <p:cNvSpPr>
            <a:spLocks noGrp="1"/>
          </p:cNvSpPr>
          <p:nvPr>
            <p:ph sz="half" idx="1"/>
          </p:nvPr>
        </p:nvSpPr>
        <p:spPr>
          <a:xfrm>
            <a:off x="680320" y="2336872"/>
            <a:ext cx="4700058" cy="3767899"/>
          </a:xfrm>
        </p:spPr>
        <p:txBody>
          <a:bodyPr>
            <a:normAutofit/>
          </a:bodyPr>
          <a:lstStyle/>
          <a:p>
            <a:r>
              <a:rPr lang="en-US" sz="2800" dirty="0"/>
              <a:t>Title II (Community Colleges)</a:t>
            </a:r>
          </a:p>
          <a:p>
            <a:pPr lvl="1"/>
            <a:r>
              <a:rPr lang="en-US" sz="2800" dirty="0"/>
              <a:t>AEFLA / Perkins</a:t>
            </a:r>
          </a:p>
          <a:p>
            <a:r>
              <a:rPr lang="en-US" sz="2800" dirty="0"/>
              <a:t>Title III (Wagner </a:t>
            </a:r>
            <a:r>
              <a:rPr lang="en-US" sz="2800" dirty="0" err="1"/>
              <a:t>Peyser</a:t>
            </a:r>
            <a:r>
              <a:rPr lang="en-US" sz="2800" dirty="0"/>
              <a:t>)</a:t>
            </a:r>
          </a:p>
          <a:p>
            <a:r>
              <a:rPr lang="en-US" sz="2800" dirty="0"/>
              <a:t>Title IV (Vocational Rehabilitation)</a:t>
            </a:r>
          </a:p>
          <a:p>
            <a:r>
              <a:rPr lang="en-US" sz="2800" dirty="0"/>
              <a:t>Title V (SCSEP – (Goodwill)</a:t>
            </a:r>
          </a:p>
          <a:p>
            <a:r>
              <a:rPr lang="en-US" sz="2800" dirty="0"/>
              <a:t>Community Based Organizations</a:t>
            </a:r>
          </a:p>
          <a:p>
            <a:pPr marL="457200" lvl="1" indent="0">
              <a:buNone/>
            </a:pPr>
            <a:endParaRPr lang="en-US" dirty="0"/>
          </a:p>
        </p:txBody>
      </p:sp>
      <p:pic>
        <p:nvPicPr>
          <p:cNvPr id="6" name="Picture 6" descr="Innovation Vs Tradition">
            <a:extLst>
              <a:ext uri="{FF2B5EF4-FFF2-40B4-BE49-F238E27FC236}">
                <a16:creationId xmlns:a16="http://schemas.microsoft.com/office/drawing/2014/main" id="{745567AE-E103-EE4E-2C30-E59F1BE1EF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42788" y="2262735"/>
            <a:ext cx="6473723" cy="428324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6146" name="Picture 2" descr="Washington State Employment Security Department - Wikipedia">
            <a:extLst>
              <a:ext uri="{FF2B5EF4-FFF2-40B4-BE49-F238E27FC236}">
                <a16:creationId xmlns:a16="http://schemas.microsoft.com/office/drawing/2014/main" id="{F4842D93-B556-0A0C-FF46-8E792CD91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730" y="4018598"/>
            <a:ext cx="20955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happens if we try to have all partners at once in a battle in Paper  Mario: The Origami King? - YouTube">
            <a:extLst>
              <a:ext uri="{FF2B5EF4-FFF2-40B4-BE49-F238E27FC236}">
                <a16:creationId xmlns:a16="http://schemas.microsoft.com/office/drawing/2014/main" id="{76CE587C-2A96-1E6A-CF15-8E521EE89C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0854" y="4018598"/>
            <a:ext cx="1946656" cy="145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735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anim calcmode="lin" valueType="num">
                                      <p:cBhvr>
                                        <p:cTn id="12" dur="500" fill="hold"/>
                                        <p:tgtEl>
                                          <p:spTgt spid="6148"/>
                                        </p:tgtEl>
                                        <p:attrNameLst>
                                          <p:attrName>ppt_w</p:attrName>
                                        </p:attrNameLst>
                                      </p:cBhvr>
                                      <p:tavLst>
                                        <p:tav tm="0" fmla="#ppt_w*sin(2.5*pi*$)">
                                          <p:val>
                                            <p:fltVal val="0"/>
                                          </p:val>
                                        </p:tav>
                                        <p:tav tm="100000">
                                          <p:val>
                                            <p:fltVal val="1"/>
                                          </p:val>
                                        </p:tav>
                                      </p:tavLst>
                                    </p:anim>
                                    <p:anim calcmode="lin" valueType="num">
                                      <p:cBhvr>
                                        <p:cTn id="13" dur="500" fill="hold"/>
                                        <p:tgtEl>
                                          <p:spTgt spid="61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CFDB2-A674-AA92-8105-5AFC65FB25CA}"/>
              </a:ext>
            </a:extLst>
          </p:cNvPr>
          <p:cNvSpPr>
            <a:spLocks noGrp="1"/>
          </p:cNvSpPr>
          <p:nvPr>
            <p:ph type="title"/>
          </p:nvPr>
        </p:nvSpPr>
        <p:spPr/>
        <p:txBody>
          <a:bodyPr/>
          <a:lstStyle/>
          <a:p>
            <a:r>
              <a:rPr lang="en-US" dirty="0"/>
              <a:t>Strategic Co-Enrollment with WIOA Title I-B</a:t>
            </a:r>
          </a:p>
        </p:txBody>
      </p:sp>
      <p:sp>
        <p:nvSpPr>
          <p:cNvPr id="5" name="Content Placeholder 4">
            <a:extLst>
              <a:ext uri="{FF2B5EF4-FFF2-40B4-BE49-F238E27FC236}">
                <a16:creationId xmlns:a16="http://schemas.microsoft.com/office/drawing/2014/main" id="{37059272-E169-7430-A436-72436A15AF72}"/>
              </a:ext>
            </a:extLst>
          </p:cNvPr>
          <p:cNvSpPr>
            <a:spLocks noGrp="1"/>
          </p:cNvSpPr>
          <p:nvPr>
            <p:ph idx="1"/>
          </p:nvPr>
        </p:nvSpPr>
        <p:spPr>
          <a:xfrm>
            <a:off x="680321" y="2336873"/>
            <a:ext cx="9613861" cy="2332404"/>
          </a:xfrm>
        </p:spPr>
        <p:txBody>
          <a:bodyPr>
            <a:normAutofit/>
          </a:bodyPr>
          <a:lstStyle/>
          <a:p>
            <a:r>
              <a:rPr lang="en-US" sz="3600" dirty="0"/>
              <a:t>Two Approaches:</a:t>
            </a:r>
          </a:p>
          <a:p>
            <a:pPr lvl="1"/>
            <a:r>
              <a:rPr lang="en-US" sz="3600" dirty="0"/>
              <a:t>Recruit into Regional Sponsored Trainings</a:t>
            </a:r>
          </a:p>
          <a:p>
            <a:pPr lvl="1"/>
            <a:r>
              <a:rPr lang="en-US" sz="3600" dirty="0"/>
              <a:t>Integrate Our Services into Existing Services (add value)</a:t>
            </a:r>
          </a:p>
          <a:p>
            <a:pPr marL="457200" lvl="1" indent="0">
              <a:buNone/>
            </a:pPr>
            <a:endParaRPr lang="en-US" sz="3600" dirty="0"/>
          </a:p>
        </p:txBody>
      </p:sp>
      <p:sp>
        <p:nvSpPr>
          <p:cNvPr id="6" name="TextBox 5">
            <a:extLst>
              <a:ext uri="{FF2B5EF4-FFF2-40B4-BE49-F238E27FC236}">
                <a16:creationId xmlns:a16="http://schemas.microsoft.com/office/drawing/2014/main" id="{A58DD554-843C-D9E2-AD46-26BBEF92ED62}"/>
              </a:ext>
            </a:extLst>
          </p:cNvPr>
          <p:cNvSpPr txBox="1"/>
          <p:nvPr/>
        </p:nvSpPr>
        <p:spPr>
          <a:xfrm>
            <a:off x="350197" y="2461098"/>
            <a:ext cx="11357042" cy="3539430"/>
          </a:xfrm>
          <a:prstGeom prst="rect">
            <a:avLst/>
          </a:prstGeom>
          <a:noFill/>
        </p:spPr>
        <p:txBody>
          <a:bodyPr wrap="square" rtlCol="0">
            <a:spAutoFit/>
          </a:bodyPr>
          <a:lstStyle/>
          <a:p>
            <a:r>
              <a:rPr lang="en-US" sz="2800" dirty="0">
                <a:solidFill>
                  <a:schemeClr val="bg1"/>
                </a:solidFill>
              </a:rPr>
              <a:t>Co-enrolled Integrated Service Delivery (ISD) is the delivery of WorkSource services in a manner that </a:t>
            </a:r>
            <a:r>
              <a:rPr lang="en-US" sz="2800" b="1" dirty="0">
                <a:solidFill>
                  <a:schemeClr val="bg1"/>
                </a:solidFill>
              </a:rPr>
              <a:t>aligns/braids the resources of participating partners</a:t>
            </a:r>
            <a:r>
              <a:rPr lang="en-US" sz="2800" dirty="0">
                <a:solidFill>
                  <a:schemeClr val="bg1"/>
                </a:solidFill>
              </a:rPr>
              <a:t> to seamlessly address the training and employment needs of job seeker and business customers. Co-enrolled ISD uses co-enrollment to </a:t>
            </a:r>
            <a:r>
              <a:rPr lang="en-US" sz="2800" b="1" dirty="0">
                <a:solidFill>
                  <a:schemeClr val="bg1"/>
                </a:solidFill>
              </a:rPr>
              <a:t>reduce duplicative and administrative activities</a:t>
            </a:r>
            <a:r>
              <a:rPr lang="en-US" sz="2800" dirty="0">
                <a:solidFill>
                  <a:schemeClr val="bg1"/>
                </a:solidFill>
              </a:rPr>
              <a:t> in favor of positive customer experiences. This allows </a:t>
            </a:r>
            <a:r>
              <a:rPr lang="en-US" sz="2800" b="1" dirty="0">
                <a:solidFill>
                  <a:schemeClr val="bg1"/>
                </a:solidFill>
              </a:rPr>
              <a:t>service delivery partners to use their resources for value-added services</a:t>
            </a:r>
            <a:r>
              <a:rPr lang="en-US" sz="2800" dirty="0">
                <a:solidFill>
                  <a:schemeClr val="bg1"/>
                </a:solidFill>
              </a:rPr>
              <a:t> to ensure that job seekers have the skills to succeed in the regional economy.</a:t>
            </a:r>
          </a:p>
        </p:txBody>
      </p:sp>
    </p:spTree>
    <p:extLst>
      <p:ext uri="{BB962C8B-B14F-4D97-AF65-F5344CB8AC3E}">
        <p14:creationId xmlns:p14="http://schemas.microsoft.com/office/powerpoint/2010/main" val="29614468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5">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5">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5">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D668-B38A-3CDA-3390-2ED015D6C1D2}"/>
              </a:ext>
            </a:extLst>
          </p:cNvPr>
          <p:cNvSpPr>
            <a:spLocks noGrp="1"/>
          </p:cNvSpPr>
          <p:nvPr>
            <p:ph type="title"/>
          </p:nvPr>
        </p:nvSpPr>
        <p:spPr/>
        <p:txBody>
          <a:bodyPr/>
          <a:lstStyle/>
          <a:p>
            <a:r>
              <a:rPr lang="en-US" dirty="0"/>
              <a:t>State or Regional List</a:t>
            </a:r>
          </a:p>
        </p:txBody>
      </p:sp>
      <p:sp>
        <p:nvSpPr>
          <p:cNvPr id="3" name="Content Placeholder 2">
            <a:extLst>
              <a:ext uri="{FF2B5EF4-FFF2-40B4-BE49-F238E27FC236}">
                <a16:creationId xmlns:a16="http://schemas.microsoft.com/office/drawing/2014/main" id="{2641F1FA-0C1C-1149-7C67-D8EBCAD4838B}"/>
              </a:ext>
            </a:extLst>
          </p:cNvPr>
          <p:cNvSpPr>
            <a:spLocks noGrp="1"/>
          </p:cNvSpPr>
          <p:nvPr>
            <p:ph sz="half" idx="1"/>
          </p:nvPr>
        </p:nvSpPr>
        <p:spPr/>
        <p:txBody>
          <a:bodyPr/>
          <a:lstStyle/>
          <a:p>
            <a:r>
              <a:rPr lang="en-US" dirty="0"/>
              <a:t>Career Bridge (State List)</a:t>
            </a:r>
          </a:p>
          <a:p>
            <a:pPr marL="0" indent="0">
              <a:buNone/>
            </a:pPr>
            <a:r>
              <a:rPr lang="en-US" sz="1000" dirty="0">
                <a:hlinkClick r:id="rId2"/>
              </a:rPr>
              <a:t>https://www.careerbridge.wa.gov/Search_Program.aspx?cmd=txt&amp;adv=true&amp;txt=</a:t>
            </a:r>
            <a:r>
              <a:rPr lang="en-US" sz="1000" dirty="0"/>
              <a:t> </a:t>
            </a:r>
          </a:p>
          <a:p>
            <a:pPr marL="0" indent="0">
              <a:buNone/>
            </a:pPr>
            <a:r>
              <a:rPr lang="en-US" dirty="0"/>
              <a:t>		</a:t>
            </a:r>
          </a:p>
          <a:p>
            <a:r>
              <a:rPr lang="en-US" dirty="0" err="1"/>
              <a:t>PacMtn</a:t>
            </a:r>
            <a:r>
              <a:rPr lang="en-US" dirty="0"/>
              <a:t> </a:t>
            </a:r>
            <a:r>
              <a:rPr lang="en-US" b="1" dirty="0">
                <a:solidFill>
                  <a:srgbClr val="FF0000"/>
                </a:solidFill>
              </a:rPr>
              <a:t>Local Workforce Board Approved List</a:t>
            </a:r>
            <a:r>
              <a:rPr lang="en-US" dirty="0"/>
              <a:t> of Trainings/Sectors/Occupations</a:t>
            </a:r>
          </a:p>
        </p:txBody>
      </p:sp>
      <p:pic>
        <p:nvPicPr>
          <p:cNvPr id="6" name="Content Placeholder 5" descr="Graphical user interface&#10;&#10;Description automatically generated">
            <a:extLst>
              <a:ext uri="{FF2B5EF4-FFF2-40B4-BE49-F238E27FC236}">
                <a16:creationId xmlns:a16="http://schemas.microsoft.com/office/drawing/2014/main" id="{1DFEDA4D-4F9B-2F22-FE83-3D70C699D5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7251" y="2336873"/>
            <a:ext cx="5830892" cy="3599316"/>
          </a:xfrm>
        </p:spPr>
      </p:pic>
    </p:spTree>
    <p:extLst>
      <p:ext uri="{BB962C8B-B14F-4D97-AF65-F5344CB8AC3E}">
        <p14:creationId xmlns:p14="http://schemas.microsoft.com/office/powerpoint/2010/main" val="10896772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53" y="787734"/>
            <a:ext cx="9481596" cy="1075572"/>
          </a:xfrm>
        </p:spPr>
        <p:txBody>
          <a:bodyPr>
            <a:normAutofit/>
          </a:bodyPr>
          <a:lstStyle/>
          <a:p>
            <a:r>
              <a:rPr lang="en-US" sz="4000" b="1" dirty="0"/>
              <a:t>Partner Coordination Team</a:t>
            </a:r>
            <a:endParaRPr lang="en-US" sz="4000" b="1" dirty="0">
              <a:latin typeface="Century Gothic" panose="020B0502020202020204" pitchFamily="34" charset="0"/>
            </a:endParaRPr>
          </a:p>
        </p:txBody>
      </p:sp>
      <p:sp>
        <p:nvSpPr>
          <p:cNvPr id="7" name="Rectangle 3"/>
          <p:cNvSpPr>
            <a:spLocks noChangeArrowheads="1"/>
          </p:cNvSpPr>
          <p:nvPr/>
        </p:nvSpPr>
        <p:spPr bwMode="auto">
          <a:xfrm>
            <a:off x="0" y="681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496" y="1719425"/>
            <a:ext cx="7671732" cy="5587630"/>
          </a:xfrm>
          <a:prstGeom prst="rect">
            <a:avLst/>
          </a:prstGeom>
        </p:spPr>
      </p:pic>
      <p:sp>
        <p:nvSpPr>
          <p:cNvPr id="13" name="Rectangle 12"/>
          <p:cNvSpPr/>
          <p:nvPr/>
        </p:nvSpPr>
        <p:spPr>
          <a:xfrm>
            <a:off x="383487" y="2112939"/>
            <a:ext cx="6354664" cy="4200753"/>
          </a:xfrm>
          <a:prstGeom prst="rect">
            <a:avLst/>
          </a:prstGeom>
        </p:spPr>
        <p:txBody>
          <a:bodyPr wrap="square">
            <a:noAutofit/>
          </a:bodyPr>
          <a:lstStyle/>
          <a:p>
            <a:endParaRPr lang="en-US" sz="3200" b="1" dirty="0">
              <a:solidFill>
                <a:schemeClr val="accent1"/>
              </a:solidFill>
            </a:endParaRPr>
          </a:p>
          <a:p>
            <a:pPr marL="233363" indent="-233363">
              <a:buFont typeface="Wingdings" panose="05000000000000000000" pitchFamily="2" charset="2"/>
              <a:buChar char="§"/>
            </a:pPr>
            <a:r>
              <a:rPr lang="en-US" sz="2400" dirty="0">
                <a:solidFill>
                  <a:schemeClr val="tx2">
                    <a:lumMod val="50000"/>
                  </a:schemeClr>
                </a:solidFill>
              </a:rPr>
              <a:t>Christina Chesnut, </a:t>
            </a:r>
            <a:r>
              <a:rPr lang="en-US" sz="1600" dirty="0">
                <a:solidFill>
                  <a:schemeClr val="tx2">
                    <a:lumMod val="50000"/>
                  </a:schemeClr>
                </a:solidFill>
              </a:rPr>
              <a:t>Thurston Chamber (Business Solutions)</a:t>
            </a:r>
          </a:p>
          <a:p>
            <a:pPr marL="233363" indent="-233363">
              <a:buFont typeface="Wingdings" panose="05000000000000000000" pitchFamily="2" charset="2"/>
              <a:buChar char="§"/>
            </a:pPr>
            <a:r>
              <a:rPr lang="en-US" sz="2400" dirty="0">
                <a:solidFill>
                  <a:schemeClr val="tx2">
                    <a:lumMod val="50000"/>
                  </a:schemeClr>
                </a:solidFill>
              </a:rPr>
              <a:t>Kayla Flint, </a:t>
            </a:r>
            <a:r>
              <a:rPr lang="en-US" sz="1600" dirty="0">
                <a:solidFill>
                  <a:schemeClr val="tx2">
                    <a:lumMod val="50000"/>
                  </a:schemeClr>
                </a:solidFill>
              </a:rPr>
              <a:t>EQUUS (WIOA Title I, </a:t>
            </a:r>
            <a:r>
              <a:rPr lang="en-US" sz="1600" dirty="0" err="1">
                <a:solidFill>
                  <a:schemeClr val="tx2">
                    <a:lumMod val="50000"/>
                  </a:schemeClr>
                </a:solidFill>
              </a:rPr>
              <a:t>EcSA</a:t>
            </a:r>
            <a:r>
              <a:rPr lang="en-US" sz="1600" dirty="0">
                <a:solidFill>
                  <a:schemeClr val="tx2">
                    <a:lumMod val="50000"/>
                  </a:schemeClr>
                </a:solidFill>
              </a:rPr>
              <a:t>, other)</a:t>
            </a:r>
          </a:p>
          <a:p>
            <a:pPr marL="233363" indent="-233363">
              <a:buFont typeface="Wingdings" panose="05000000000000000000" pitchFamily="2" charset="2"/>
              <a:buChar char="§"/>
            </a:pPr>
            <a:r>
              <a:rPr lang="en-US" sz="2400" dirty="0">
                <a:solidFill>
                  <a:schemeClr val="tx2">
                    <a:lumMod val="50000"/>
                  </a:schemeClr>
                </a:solidFill>
              </a:rPr>
              <a:t>Phyllis Martin, </a:t>
            </a:r>
            <a:r>
              <a:rPr lang="en-US" sz="1600" dirty="0">
                <a:solidFill>
                  <a:schemeClr val="tx2">
                    <a:lumMod val="50000"/>
                  </a:schemeClr>
                </a:solidFill>
              </a:rPr>
              <a:t>ESD Title III</a:t>
            </a:r>
          </a:p>
          <a:p>
            <a:pPr marL="233363" indent="-233363">
              <a:buFont typeface="Wingdings" panose="05000000000000000000" pitchFamily="2" charset="2"/>
              <a:buChar char="§"/>
            </a:pPr>
            <a:r>
              <a:rPr lang="en-US" sz="2400" dirty="0">
                <a:solidFill>
                  <a:schemeClr val="tx2">
                    <a:lumMod val="50000"/>
                  </a:schemeClr>
                </a:solidFill>
              </a:rPr>
              <a:t>Sean Wiley, </a:t>
            </a:r>
            <a:r>
              <a:rPr lang="en-US" sz="1600" dirty="0">
                <a:solidFill>
                  <a:schemeClr val="tx2">
                    <a:lumMod val="50000"/>
                  </a:schemeClr>
                </a:solidFill>
              </a:rPr>
              <a:t>ESD Title III</a:t>
            </a:r>
          </a:p>
          <a:p>
            <a:pPr marL="233363" indent="-233363">
              <a:buFont typeface="Wingdings" panose="05000000000000000000" pitchFamily="2" charset="2"/>
              <a:buChar char="§"/>
            </a:pPr>
            <a:r>
              <a:rPr lang="en-US" sz="2400" dirty="0">
                <a:solidFill>
                  <a:schemeClr val="tx2">
                    <a:lumMod val="50000"/>
                  </a:schemeClr>
                </a:solidFill>
              </a:rPr>
              <a:t>Chris Skinner / Tennille Johnson, </a:t>
            </a:r>
            <a:r>
              <a:rPr lang="en-US" sz="1600" dirty="0">
                <a:solidFill>
                  <a:schemeClr val="tx2">
                    <a:lumMod val="50000"/>
                  </a:schemeClr>
                </a:solidFill>
              </a:rPr>
              <a:t>ESD Title III</a:t>
            </a:r>
          </a:p>
          <a:p>
            <a:pPr marL="233363" indent="-233363">
              <a:buFont typeface="Wingdings" panose="05000000000000000000" pitchFamily="2" charset="2"/>
              <a:buChar char="§"/>
            </a:pPr>
            <a:r>
              <a:rPr lang="en-US" sz="2400" dirty="0">
                <a:solidFill>
                  <a:schemeClr val="tx2">
                    <a:lumMod val="50000"/>
                  </a:schemeClr>
                </a:solidFill>
              </a:rPr>
              <a:t>Jason Hoseney, </a:t>
            </a:r>
            <a:r>
              <a:rPr lang="en-US" sz="1600" dirty="0" err="1">
                <a:solidFill>
                  <a:schemeClr val="tx2">
                    <a:lumMod val="50000"/>
                  </a:schemeClr>
                </a:solidFill>
              </a:rPr>
              <a:t>PacMtn</a:t>
            </a:r>
            <a:r>
              <a:rPr lang="en-US" sz="1600" dirty="0">
                <a:solidFill>
                  <a:schemeClr val="tx2">
                    <a:lumMod val="50000"/>
                  </a:schemeClr>
                </a:solidFill>
              </a:rPr>
              <a:t> OSO</a:t>
            </a:r>
          </a:p>
          <a:p>
            <a:pPr marL="233363" indent="-233363">
              <a:buFont typeface="Wingdings" panose="05000000000000000000" pitchFamily="2" charset="2"/>
              <a:buChar char="§"/>
            </a:pPr>
            <a:endParaRPr lang="en-US" sz="1600" dirty="0">
              <a:solidFill>
                <a:schemeClr val="tx2">
                  <a:lumMod val="50000"/>
                </a:schemeClr>
              </a:solidFill>
            </a:endParaRPr>
          </a:p>
          <a:p>
            <a:pPr marL="233363" indent="-233363">
              <a:buFont typeface="Wingdings" panose="05000000000000000000" pitchFamily="2" charset="2"/>
              <a:buChar char="§"/>
            </a:pPr>
            <a:endParaRPr lang="en-US" sz="1600" dirty="0">
              <a:solidFill>
                <a:schemeClr val="tx2">
                  <a:lumMod val="50000"/>
                </a:schemeClr>
              </a:solidFill>
            </a:endParaRPr>
          </a:p>
          <a:p>
            <a:pPr marL="233363" indent="-233363">
              <a:buFont typeface="Wingdings" panose="05000000000000000000" pitchFamily="2" charset="2"/>
              <a:buChar char="§"/>
            </a:pPr>
            <a:endParaRPr lang="en-US" sz="2400" dirty="0">
              <a:solidFill>
                <a:schemeClr val="tx2">
                  <a:lumMod val="50000"/>
                </a:schemeClr>
              </a:solidFill>
            </a:endParaRPr>
          </a:p>
        </p:txBody>
      </p:sp>
      <p:sp>
        <p:nvSpPr>
          <p:cNvPr id="8" name="Content Placeholder 2"/>
          <p:cNvSpPr txBox="1">
            <a:spLocks/>
          </p:cNvSpPr>
          <p:nvPr/>
        </p:nvSpPr>
        <p:spPr>
          <a:xfrm>
            <a:off x="357687" y="4498204"/>
            <a:ext cx="5448300" cy="1762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600"/>
              </a:spcBef>
              <a:buNone/>
            </a:pPr>
            <a:endParaRPr lang="en-US" sz="2900" dirty="0"/>
          </a:p>
        </p:txBody>
      </p:sp>
    </p:spTree>
    <p:extLst>
      <p:ext uri="{BB962C8B-B14F-4D97-AF65-F5344CB8AC3E}">
        <p14:creationId xmlns:p14="http://schemas.microsoft.com/office/powerpoint/2010/main" val="382331681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0AEF-FBA7-FDBF-343A-6B37D34AC34A}"/>
              </a:ext>
            </a:extLst>
          </p:cNvPr>
          <p:cNvSpPr>
            <a:spLocks noGrp="1"/>
          </p:cNvSpPr>
          <p:nvPr>
            <p:ph type="title"/>
          </p:nvPr>
        </p:nvSpPr>
        <p:spPr/>
        <p:txBody>
          <a:bodyPr/>
          <a:lstStyle/>
          <a:p>
            <a:r>
              <a:rPr lang="en-US" dirty="0"/>
              <a:t>In-Demand Sectors and Occupations</a:t>
            </a:r>
          </a:p>
        </p:txBody>
      </p:sp>
      <p:sp>
        <p:nvSpPr>
          <p:cNvPr id="11" name="Content Placeholder 10">
            <a:extLst>
              <a:ext uri="{FF2B5EF4-FFF2-40B4-BE49-F238E27FC236}">
                <a16:creationId xmlns:a16="http://schemas.microsoft.com/office/drawing/2014/main" id="{D5BC4504-C8D2-4789-8F6A-1664941CA460}"/>
              </a:ext>
            </a:extLst>
          </p:cNvPr>
          <p:cNvSpPr>
            <a:spLocks noGrp="1"/>
          </p:cNvSpPr>
          <p:nvPr>
            <p:ph idx="1"/>
          </p:nvPr>
        </p:nvSpPr>
        <p:spPr>
          <a:xfrm>
            <a:off x="749030" y="5126474"/>
            <a:ext cx="10126493" cy="1731525"/>
          </a:xfrm>
        </p:spPr>
        <p:txBody>
          <a:bodyPr>
            <a:normAutofit/>
          </a:bodyPr>
          <a:lstStyle/>
          <a:p>
            <a:pPr marL="0" indent="0" algn="ctr">
              <a:buNone/>
            </a:pPr>
            <a:r>
              <a:rPr lang="en-US" sz="3200" b="1" dirty="0">
                <a:solidFill>
                  <a:schemeClr val="accent6"/>
                </a:solidFill>
              </a:rPr>
              <a:t>What Occupations Do We Want to Focus On? </a:t>
            </a:r>
            <a:r>
              <a:rPr lang="en-US" sz="3200" dirty="0">
                <a:solidFill>
                  <a:schemeClr val="accent6"/>
                </a:solidFill>
              </a:rPr>
              <a:t>  </a:t>
            </a:r>
          </a:p>
          <a:p>
            <a:pPr marL="0" indent="0" algn="ctr">
              <a:buNone/>
            </a:pPr>
            <a:r>
              <a:rPr lang="en-US" sz="3200" b="1" dirty="0">
                <a:solidFill>
                  <a:srgbClr val="00B050"/>
                </a:solidFill>
              </a:rPr>
              <a:t>Who are our Eligible Training Providers?             </a:t>
            </a:r>
          </a:p>
          <a:p>
            <a:pPr marL="0" indent="0" algn="ctr">
              <a:buNone/>
            </a:pPr>
            <a:r>
              <a:rPr lang="en-US" sz="3200" b="1" dirty="0">
                <a:solidFill>
                  <a:schemeClr val="accent1"/>
                </a:solidFill>
              </a:rPr>
              <a:t>Who are Our High Road Employers in each Sector?</a:t>
            </a:r>
          </a:p>
          <a:p>
            <a:endParaRPr lang="en-US" sz="3200" dirty="0">
              <a:solidFill>
                <a:schemeClr val="accent1"/>
              </a:solidFill>
            </a:endParaRPr>
          </a:p>
          <a:p>
            <a:endParaRPr lang="en-US" sz="3200" dirty="0"/>
          </a:p>
          <a:p>
            <a:endParaRPr lang="en-US" dirty="0"/>
          </a:p>
          <a:p>
            <a:endParaRPr lang="en-US" dirty="0"/>
          </a:p>
          <a:p>
            <a:endParaRPr lang="en-US" dirty="0"/>
          </a:p>
          <a:p>
            <a:endParaRPr lang="en-US" dirty="0"/>
          </a:p>
          <a:p>
            <a:endParaRPr lang="en-US" dirty="0"/>
          </a:p>
          <a:p>
            <a:pPr marL="0" indent="0" algn="ctr">
              <a:buNone/>
            </a:pPr>
            <a:endParaRPr lang="en-US" sz="3900" b="1" dirty="0"/>
          </a:p>
          <a:p>
            <a:pPr marL="0" indent="0" algn="ctr">
              <a:buNone/>
            </a:pPr>
            <a:endParaRPr lang="en-US" sz="3900" b="1" dirty="0"/>
          </a:p>
        </p:txBody>
      </p:sp>
      <p:pic>
        <p:nvPicPr>
          <p:cNvPr id="13" name="Picture 12" descr="Diagram&#10;&#10;Description automatically generated with low confidence">
            <a:extLst>
              <a:ext uri="{FF2B5EF4-FFF2-40B4-BE49-F238E27FC236}">
                <a16:creationId xmlns:a16="http://schemas.microsoft.com/office/drawing/2014/main" id="{6903EC0D-9D30-39EB-418E-B68C15F9A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81" y="2162395"/>
            <a:ext cx="9154842" cy="2759799"/>
          </a:xfrm>
          <a:prstGeom prst="rect">
            <a:avLst/>
          </a:prstGeom>
        </p:spPr>
      </p:pic>
    </p:spTree>
    <p:extLst>
      <p:ext uri="{BB962C8B-B14F-4D97-AF65-F5344CB8AC3E}">
        <p14:creationId xmlns:p14="http://schemas.microsoft.com/office/powerpoint/2010/main" val="2862406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3A5A7-C537-0BE0-1B4B-437AED093711}"/>
              </a:ext>
            </a:extLst>
          </p:cNvPr>
          <p:cNvSpPr>
            <a:spLocks noGrp="1"/>
          </p:cNvSpPr>
          <p:nvPr>
            <p:ph type="title"/>
          </p:nvPr>
        </p:nvSpPr>
        <p:spPr/>
        <p:txBody>
          <a:bodyPr/>
          <a:lstStyle/>
          <a:p>
            <a:r>
              <a:rPr lang="en-US" dirty="0"/>
              <a:t>WIOA–Funded Cohort Trainings</a:t>
            </a:r>
          </a:p>
        </p:txBody>
      </p:sp>
      <p:pic>
        <p:nvPicPr>
          <p:cNvPr id="10242" name="Picture 2" descr="OTC provides no-cost, short-term training">
            <a:extLst>
              <a:ext uri="{FF2B5EF4-FFF2-40B4-BE49-F238E27FC236}">
                <a16:creationId xmlns:a16="http://schemas.microsoft.com/office/drawing/2014/main" id="{16FCF697-5276-0991-65BC-2911787076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9124" y="2336800"/>
            <a:ext cx="8120637" cy="406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9634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5" name="Rectangle 24">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A2CA0C3-9D23-E8BC-AE80-7A7794E97A64}"/>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dirty="0"/>
              <a:t>Regional Approved Trainings</a:t>
            </a:r>
          </a:p>
        </p:txBody>
      </p:sp>
      <p:pic>
        <p:nvPicPr>
          <p:cNvPr id="29" name="Picture 28">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Content Placeholder 3">
            <a:extLst>
              <a:ext uri="{FF2B5EF4-FFF2-40B4-BE49-F238E27FC236}">
                <a16:creationId xmlns:a16="http://schemas.microsoft.com/office/drawing/2014/main" id="{023FE783-F360-B37B-FA45-E9CCB563E69B}"/>
              </a:ext>
            </a:extLst>
          </p:cNvPr>
          <p:cNvSpPr>
            <a:spLocks noGrp="1"/>
          </p:cNvSpPr>
          <p:nvPr>
            <p:ph sz="half" idx="2"/>
          </p:nvPr>
        </p:nvSpPr>
        <p:spPr>
          <a:xfrm>
            <a:off x="311285" y="2115504"/>
            <a:ext cx="4036979" cy="4440939"/>
          </a:xfrm>
        </p:spPr>
        <p:txBody>
          <a:bodyPr vert="horz" lIns="91440" tIns="45720" rIns="91440" bIns="45720" rtlCol="0">
            <a:normAutofit/>
          </a:bodyPr>
          <a:lstStyle/>
          <a:p>
            <a:pPr marL="0" indent="0">
              <a:buNone/>
            </a:pPr>
            <a:r>
              <a:rPr lang="en-US" sz="2000" b="0" i="0" dirty="0">
                <a:solidFill>
                  <a:schemeClr val="tx1"/>
                </a:solidFill>
                <a:effectLst/>
                <a:latin typeface="Open Sans" panose="020B0606030504020204" pitchFamily="34" charset="0"/>
              </a:rPr>
              <a:t>“Select a program of </a:t>
            </a:r>
            <a:r>
              <a:rPr lang="en-US" sz="2000" b="0" i="0" u="none" strike="noStrike" dirty="0">
                <a:solidFill>
                  <a:schemeClr val="tx1"/>
                </a:solidFill>
                <a:effectLst/>
                <a:latin typeface="Open Sans" panose="020B0606030504020204" pitchFamily="34" charset="0"/>
              </a:rPr>
              <a:t>training services</a:t>
            </a:r>
            <a:r>
              <a:rPr lang="en-US" sz="2000" b="0" i="0" dirty="0">
                <a:solidFill>
                  <a:schemeClr val="tx1"/>
                </a:solidFill>
                <a:effectLst/>
                <a:latin typeface="Open Sans" panose="020B0606030504020204" pitchFamily="34" charset="0"/>
              </a:rPr>
              <a:t> that is directly linked to the employment opportunities </a:t>
            </a:r>
            <a:r>
              <a:rPr lang="en-US" sz="2000" b="1" i="0" u="sng" dirty="0">
                <a:solidFill>
                  <a:srgbClr val="FF0000"/>
                </a:solidFill>
                <a:effectLst/>
                <a:latin typeface="Open Sans" panose="020B0606030504020204" pitchFamily="34" charset="0"/>
              </a:rPr>
              <a:t>in the local area</a:t>
            </a:r>
            <a:r>
              <a:rPr lang="en-US" sz="2000" b="0" i="0" dirty="0">
                <a:solidFill>
                  <a:schemeClr val="tx1"/>
                </a:solidFill>
                <a:effectLst/>
                <a:latin typeface="Open Sans" panose="020B0606030504020204" pitchFamily="34" charset="0"/>
              </a:rPr>
              <a:t>” </a:t>
            </a:r>
          </a:p>
          <a:p>
            <a:pPr marL="0" indent="0">
              <a:buNone/>
            </a:pPr>
            <a:endParaRPr lang="en-US" sz="2000" dirty="0">
              <a:solidFill>
                <a:schemeClr val="tx1"/>
              </a:solidFill>
              <a:latin typeface="Open Sans" panose="020B0606030504020204" pitchFamily="34" charset="0"/>
            </a:endParaRPr>
          </a:p>
          <a:p>
            <a:pPr marL="0" indent="0">
              <a:buNone/>
            </a:pPr>
            <a:r>
              <a:rPr lang="en-US" sz="2000" b="0" i="0" dirty="0">
                <a:solidFill>
                  <a:schemeClr val="tx1"/>
                </a:solidFill>
                <a:effectLst/>
                <a:latin typeface="Open Sans" panose="020B0606030504020204" pitchFamily="34" charset="0"/>
              </a:rPr>
              <a:t>“The Local Workforce Board </a:t>
            </a:r>
            <a:r>
              <a:rPr lang="en-US" sz="2000" b="1" i="0" dirty="0">
                <a:solidFill>
                  <a:schemeClr val="tx1"/>
                </a:solidFill>
                <a:effectLst/>
                <a:latin typeface="Open Sans" panose="020B0606030504020204" pitchFamily="34" charset="0"/>
              </a:rPr>
              <a:t>determines the needs of the regional economy</a:t>
            </a:r>
            <a:r>
              <a:rPr lang="en-US" sz="2000" b="0" i="0" dirty="0">
                <a:solidFill>
                  <a:schemeClr val="tx1"/>
                </a:solidFill>
                <a:effectLst/>
                <a:latin typeface="Open Sans" panose="020B0606030504020204" pitchFamily="34" charset="0"/>
              </a:rPr>
              <a:t>, after receiving input from a wide array of stakeholders” </a:t>
            </a:r>
          </a:p>
          <a:p>
            <a:pPr marL="0" indent="0">
              <a:buNone/>
            </a:pPr>
            <a:r>
              <a:rPr lang="en-US" sz="3600" b="0" i="0" dirty="0">
                <a:solidFill>
                  <a:srgbClr val="FF0000"/>
                </a:solidFill>
                <a:effectLst/>
                <a:latin typeface="Open Sans" panose="020B0606030504020204" pitchFamily="34" charset="0"/>
              </a:rPr>
              <a:t>(</a:t>
            </a:r>
            <a:r>
              <a:rPr lang="en-US" sz="3600" b="1" i="0" dirty="0">
                <a:solidFill>
                  <a:srgbClr val="FF0000"/>
                </a:solidFill>
                <a:effectLst/>
                <a:latin typeface="Open Sans" panose="020B0606030504020204" pitchFamily="34" charset="0"/>
              </a:rPr>
              <a:t>Local Plan)</a:t>
            </a:r>
            <a:endParaRPr lang="en-US" sz="3600" b="1" dirty="0">
              <a:solidFill>
                <a:srgbClr val="FF0000"/>
              </a:solidFill>
              <a:latin typeface="Open Sans" panose="020B0606030504020204" pitchFamily="34" charset="0"/>
            </a:endParaRPr>
          </a:p>
          <a:p>
            <a:pPr marL="0" indent="0">
              <a:buNone/>
            </a:pPr>
            <a:endParaRPr lang="en-US" sz="2000" dirty="0">
              <a:solidFill>
                <a:schemeClr val="tx1"/>
              </a:solidFill>
            </a:endParaRPr>
          </a:p>
        </p:txBody>
      </p:sp>
      <p:pic>
        <p:nvPicPr>
          <p:cNvPr id="6" name="Content Placeholder 5" descr="Table&#10;&#10;Description automatically generated with medium confidence">
            <a:extLst>
              <a:ext uri="{FF2B5EF4-FFF2-40B4-BE49-F238E27FC236}">
                <a16:creationId xmlns:a16="http://schemas.microsoft.com/office/drawing/2014/main" id="{CBFB7D05-E674-0D6A-8B77-052284AB3B01}"/>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496763" y="169086"/>
            <a:ext cx="5899949" cy="6465698"/>
          </a:xfrm>
          <a:prstGeom prst="rect">
            <a:avLst/>
          </a:prstGeom>
          <a:ln>
            <a:noFill/>
          </a:ln>
          <a:effectLst>
            <a:outerShdw blurRad="76200" dist="63500" dir="5040000" algn="tl" rotWithShape="0">
              <a:srgbClr val="000000">
                <a:alpha val="41000"/>
              </a:srgbClr>
            </a:outerShdw>
          </a:effectLst>
        </p:spPr>
      </p:pic>
      <p:pic>
        <p:nvPicPr>
          <p:cNvPr id="13316" name="Picture 4" descr="Recomendar icono con pulgar hacia arriba etiqueta recomendada para control  de calidad | Vector Premium">
            <a:extLst>
              <a:ext uri="{FF2B5EF4-FFF2-40B4-BE49-F238E27FC236}">
                <a16:creationId xmlns:a16="http://schemas.microsoft.com/office/drawing/2014/main" id="{336B5DA4-EF84-38CC-86F3-195B1CC236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9377" y="1863909"/>
            <a:ext cx="3627595" cy="28696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318" name="Picture 6" descr="required Logo | Free Logo Design Tool from Flaming Text">
            <a:extLst>
              <a:ext uri="{FF2B5EF4-FFF2-40B4-BE49-F238E27FC236}">
                <a16:creationId xmlns:a16="http://schemas.microsoft.com/office/drawing/2014/main" id="{B59981B0-FBE9-EACD-EB1C-B0D6471877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4912" y="2460490"/>
            <a:ext cx="4152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546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additive="base">
                                        <p:cTn id="17" dur="500" fill="hold"/>
                                        <p:tgtEl>
                                          <p:spTgt spid="13316"/>
                                        </p:tgtEl>
                                        <p:attrNameLst>
                                          <p:attrName>ppt_x</p:attrName>
                                        </p:attrNameLst>
                                      </p:cBhvr>
                                      <p:tavLst>
                                        <p:tav tm="0">
                                          <p:val>
                                            <p:strVal val="#ppt_x"/>
                                          </p:val>
                                        </p:tav>
                                        <p:tav tm="100000">
                                          <p:val>
                                            <p:strVal val="#ppt_x"/>
                                          </p:val>
                                        </p:tav>
                                      </p:tavLst>
                                    </p:anim>
                                    <p:anim calcmode="lin" valueType="num">
                                      <p:cBhvr additive="base">
                                        <p:cTn id="1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F8351-AC06-D304-BFAF-DD0F9B119D1C}"/>
              </a:ext>
            </a:extLst>
          </p:cNvPr>
          <p:cNvSpPr>
            <a:spLocks noGrp="1"/>
          </p:cNvSpPr>
          <p:nvPr>
            <p:ph type="title"/>
          </p:nvPr>
        </p:nvSpPr>
        <p:spPr>
          <a:xfrm>
            <a:off x="251623" y="753228"/>
            <a:ext cx="10546080" cy="1080938"/>
          </a:xfrm>
        </p:spPr>
        <p:txBody>
          <a:bodyPr/>
          <a:lstStyle/>
          <a:p>
            <a:r>
              <a:rPr lang="en-US" dirty="0"/>
              <a:t>High Road Employers - Customized Solutions</a:t>
            </a:r>
          </a:p>
        </p:txBody>
      </p:sp>
      <p:sp>
        <p:nvSpPr>
          <p:cNvPr id="6" name="Content Placeholder 5">
            <a:extLst>
              <a:ext uri="{FF2B5EF4-FFF2-40B4-BE49-F238E27FC236}">
                <a16:creationId xmlns:a16="http://schemas.microsoft.com/office/drawing/2014/main" id="{241788A8-CD46-A15E-9CD0-263D3B640D17}"/>
              </a:ext>
            </a:extLst>
          </p:cNvPr>
          <p:cNvSpPr>
            <a:spLocks noGrp="1"/>
          </p:cNvSpPr>
          <p:nvPr>
            <p:ph idx="1"/>
          </p:nvPr>
        </p:nvSpPr>
        <p:spPr>
          <a:xfrm>
            <a:off x="251623" y="2149813"/>
            <a:ext cx="11032462" cy="4299625"/>
          </a:xfrm>
        </p:spPr>
        <p:txBody>
          <a:bodyPr>
            <a:normAutofit fontScale="92500"/>
          </a:bodyPr>
          <a:lstStyle/>
          <a:p>
            <a:r>
              <a:rPr lang="en-US" dirty="0"/>
              <a:t>Training and connections provided by the workforce system should systematically and strategically help workers move away from instability and towards better and more stable jobs. </a:t>
            </a:r>
            <a:r>
              <a:rPr lang="en-US" b="1" dirty="0"/>
              <a:t>Connecting workers with the best quality job possible</a:t>
            </a:r>
            <a:r>
              <a:rPr lang="en-US" dirty="0"/>
              <a:t> serves job seekers better.</a:t>
            </a:r>
          </a:p>
          <a:p>
            <a:pPr marL="0" indent="0">
              <a:buNone/>
            </a:pPr>
            <a:endParaRPr lang="en-US" dirty="0"/>
          </a:p>
          <a:p>
            <a:r>
              <a:rPr lang="en-US" dirty="0"/>
              <a:t>Policies that focus on </a:t>
            </a:r>
            <a:r>
              <a:rPr lang="en-US" b="1" dirty="0"/>
              <a:t>better quality jobs </a:t>
            </a:r>
            <a:r>
              <a:rPr lang="en-US" dirty="0"/>
              <a:t>help make </a:t>
            </a:r>
            <a:r>
              <a:rPr lang="en-US" b="1" dirty="0"/>
              <a:t>WIOA resources a reward for high road employers</a:t>
            </a:r>
            <a:r>
              <a:rPr lang="en-US" dirty="0"/>
              <a:t> who are already treating their workers with greater care, which reduces the risk of providing a resource to </a:t>
            </a:r>
            <a:r>
              <a:rPr lang="en-US" b="1" dirty="0"/>
              <a:t>low-road employers who may waste the investment. </a:t>
            </a:r>
          </a:p>
          <a:p>
            <a:pPr marL="0" indent="0">
              <a:buNone/>
            </a:pPr>
            <a:endParaRPr lang="en-US" dirty="0"/>
          </a:p>
          <a:p>
            <a:r>
              <a:rPr lang="en-US" sz="3200" dirty="0">
                <a:solidFill>
                  <a:srgbClr val="FF0000"/>
                </a:solidFill>
              </a:rPr>
              <a:t>High Road Employers have the most positive impact on the local economy</a:t>
            </a:r>
          </a:p>
        </p:txBody>
      </p:sp>
    </p:spTree>
    <p:extLst>
      <p:ext uri="{BB962C8B-B14F-4D97-AF65-F5344CB8AC3E}">
        <p14:creationId xmlns:p14="http://schemas.microsoft.com/office/powerpoint/2010/main" val="22084974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89D2501-0FB1-A2A2-D3B2-7245580DEDF5}"/>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High Road Employer Criteria </a:t>
            </a:r>
          </a:p>
        </p:txBody>
      </p:sp>
      <p:pic>
        <p:nvPicPr>
          <p:cNvPr id="30" name="Picture 2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7170" name="Picture 2" descr="Quality Jobs Initiative - Workforce Southwest Washington">
            <a:extLst>
              <a:ext uri="{FF2B5EF4-FFF2-40B4-BE49-F238E27FC236}">
                <a16:creationId xmlns:a16="http://schemas.microsoft.com/office/drawing/2014/main" id="{56CAFEC5-7B1E-E42B-8EF3-A171844BFD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2391" y="753228"/>
            <a:ext cx="7061327" cy="51511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ideo: A Job Quality Agenda to Build Back Better in 2021 and Beyond">
            <a:extLst>
              <a:ext uri="{FF2B5EF4-FFF2-40B4-BE49-F238E27FC236}">
                <a16:creationId xmlns:a16="http://schemas.microsoft.com/office/drawing/2014/main" id="{DF108644-1630-E279-1020-DBE0A6B247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809" y="2834126"/>
            <a:ext cx="3968263" cy="22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74218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BF69-1920-C5DF-D541-C83A83DF9EC0}"/>
              </a:ext>
            </a:extLst>
          </p:cNvPr>
          <p:cNvSpPr>
            <a:spLocks noGrp="1"/>
          </p:cNvSpPr>
          <p:nvPr>
            <p:ph type="title"/>
          </p:nvPr>
        </p:nvSpPr>
        <p:spPr/>
        <p:txBody>
          <a:bodyPr/>
          <a:lstStyle/>
          <a:p>
            <a:r>
              <a:rPr lang="en-US" dirty="0"/>
              <a:t>Follow-Up Services</a:t>
            </a:r>
          </a:p>
        </p:txBody>
      </p:sp>
      <p:sp>
        <p:nvSpPr>
          <p:cNvPr id="3" name="Content Placeholder 2">
            <a:extLst>
              <a:ext uri="{FF2B5EF4-FFF2-40B4-BE49-F238E27FC236}">
                <a16:creationId xmlns:a16="http://schemas.microsoft.com/office/drawing/2014/main" id="{7A6D0BE0-0DF3-BE5F-F2BA-AA90FED14B43}"/>
              </a:ext>
            </a:extLst>
          </p:cNvPr>
          <p:cNvSpPr>
            <a:spLocks noGrp="1"/>
          </p:cNvSpPr>
          <p:nvPr>
            <p:ph idx="1"/>
          </p:nvPr>
        </p:nvSpPr>
        <p:spPr/>
        <p:txBody>
          <a:bodyPr/>
          <a:lstStyle/>
          <a:p>
            <a:r>
              <a:rPr lang="en-US" b="1" dirty="0"/>
              <a:t>Retention with the Same Employer: </a:t>
            </a:r>
            <a:r>
              <a:rPr lang="en-US" dirty="0"/>
              <a:t>Percentage of participants with wage records who exit from WIOA core programs and were </a:t>
            </a:r>
            <a:r>
              <a:rPr lang="en-US" u="sng" dirty="0"/>
              <a:t>employed by the same employer in the second and fourth quarters after exit</a:t>
            </a:r>
            <a:r>
              <a:rPr lang="en-US" dirty="0"/>
              <a:t>.</a:t>
            </a:r>
          </a:p>
          <a:p>
            <a:endParaRPr lang="en-US" dirty="0"/>
          </a:p>
        </p:txBody>
      </p:sp>
      <p:graphicFrame>
        <p:nvGraphicFramePr>
          <p:cNvPr id="4" name="Diagram 3">
            <a:extLst>
              <a:ext uri="{FF2B5EF4-FFF2-40B4-BE49-F238E27FC236}">
                <a16:creationId xmlns:a16="http://schemas.microsoft.com/office/drawing/2014/main" id="{14089648-D0FF-9957-11FA-C20C974B8970}"/>
              </a:ext>
            </a:extLst>
          </p:cNvPr>
          <p:cNvGraphicFramePr/>
          <p:nvPr>
            <p:extLst>
              <p:ext uri="{D42A27DB-BD31-4B8C-83A1-F6EECF244321}">
                <p14:modId xmlns:p14="http://schemas.microsoft.com/office/powerpoint/2010/main" val="874173359"/>
              </p:ext>
            </p:extLst>
          </p:nvPr>
        </p:nvGraphicFramePr>
        <p:xfrm>
          <a:off x="535559" y="3567636"/>
          <a:ext cx="9903383" cy="312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912795"/>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35FD2-C08D-9315-E5EE-8B046412DCFE}"/>
              </a:ext>
            </a:extLst>
          </p:cNvPr>
          <p:cNvSpPr>
            <a:spLocks noGrp="1"/>
          </p:cNvSpPr>
          <p:nvPr>
            <p:ph type="title"/>
          </p:nvPr>
        </p:nvSpPr>
        <p:spPr>
          <a:xfrm>
            <a:off x="145915" y="753228"/>
            <a:ext cx="10583694" cy="1080938"/>
          </a:xfrm>
        </p:spPr>
        <p:txBody>
          <a:bodyPr>
            <a:normAutofit/>
          </a:bodyPr>
          <a:lstStyle/>
          <a:p>
            <a:r>
              <a:rPr lang="en-US" dirty="0"/>
              <a:t>Customer Flow – WIOA Title I-B </a:t>
            </a:r>
            <a:br>
              <a:rPr lang="en-US" dirty="0"/>
            </a:br>
            <a:r>
              <a:rPr lang="en-US" dirty="0"/>
              <a:t>(Adult, DW, Youth)</a:t>
            </a:r>
          </a:p>
        </p:txBody>
      </p:sp>
      <p:graphicFrame>
        <p:nvGraphicFramePr>
          <p:cNvPr id="5" name="Content Placeholder 3">
            <a:extLst>
              <a:ext uri="{FF2B5EF4-FFF2-40B4-BE49-F238E27FC236}">
                <a16:creationId xmlns:a16="http://schemas.microsoft.com/office/drawing/2014/main" id="{5C812197-C4CD-470C-54BC-F4345F8D4993}"/>
              </a:ext>
            </a:extLst>
          </p:cNvPr>
          <p:cNvGraphicFramePr>
            <a:graphicFrameLocks/>
          </p:cNvGraphicFramePr>
          <p:nvPr>
            <p:extLst>
              <p:ext uri="{D42A27DB-BD31-4B8C-83A1-F6EECF244321}">
                <p14:modId xmlns:p14="http://schemas.microsoft.com/office/powerpoint/2010/main" val="960931932"/>
              </p:ext>
            </p:extLst>
          </p:nvPr>
        </p:nvGraphicFramePr>
        <p:xfrm>
          <a:off x="270164" y="2076733"/>
          <a:ext cx="11471563" cy="2016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ultiplication Sign 5">
            <a:extLst>
              <a:ext uri="{FF2B5EF4-FFF2-40B4-BE49-F238E27FC236}">
                <a16:creationId xmlns:a16="http://schemas.microsoft.com/office/drawing/2014/main" id="{7743CC98-A302-5CA5-DB01-81E10237CA93}"/>
              </a:ext>
            </a:extLst>
          </p:cNvPr>
          <p:cNvSpPr/>
          <p:nvPr/>
        </p:nvSpPr>
        <p:spPr>
          <a:xfrm>
            <a:off x="2794673" y="2628028"/>
            <a:ext cx="914400" cy="91440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3C50F70-2B8C-E6F3-A14B-742375C10F59}"/>
              </a:ext>
            </a:extLst>
          </p:cNvPr>
          <p:cNvCxnSpPr>
            <a:cxnSpLocks/>
          </p:cNvCxnSpPr>
          <p:nvPr/>
        </p:nvCxnSpPr>
        <p:spPr>
          <a:xfrm>
            <a:off x="8843327" y="3240870"/>
            <a:ext cx="374073" cy="0"/>
          </a:xfrm>
          <a:prstGeom prst="line">
            <a:avLst/>
          </a:prstGeom>
          <a:ln w="57150"/>
        </p:spPr>
        <p:style>
          <a:lnRef idx="1">
            <a:schemeClr val="accent6"/>
          </a:lnRef>
          <a:fillRef idx="0">
            <a:schemeClr val="accent6"/>
          </a:fillRef>
          <a:effectRef idx="0">
            <a:schemeClr val="accent6"/>
          </a:effectRef>
          <a:fontRef idx="minor">
            <a:schemeClr val="tx1"/>
          </a:fontRef>
        </p:style>
      </p:cxnSp>
      <p:graphicFrame>
        <p:nvGraphicFramePr>
          <p:cNvPr id="12" name="Diagram 11">
            <a:extLst>
              <a:ext uri="{FF2B5EF4-FFF2-40B4-BE49-F238E27FC236}">
                <a16:creationId xmlns:a16="http://schemas.microsoft.com/office/drawing/2014/main" id="{5F36907B-5D11-5809-0260-17E25C36FBEA}"/>
              </a:ext>
            </a:extLst>
          </p:cNvPr>
          <p:cNvGraphicFramePr/>
          <p:nvPr>
            <p:extLst>
              <p:ext uri="{D42A27DB-BD31-4B8C-83A1-F6EECF244321}">
                <p14:modId xmlns:p14="http://schemas.microsoft.com/office/powerpoint/2010/main" val="1561753383"/>
              </p:ext>
            </p:extLst>
          </p:nvPr>
        </p:nvGraphicFramePr>
        <p:xfrm>
          <a:off x="270164" y="3959520"/>
          <a:ext cx="11471563" cy="18424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9294E396-DD06-AFDF-78DE-A5069CC93989}"/>
              </a:ext>
            </a:extLst>
          </p:cNvPr>
          <p:cNvSpPr txBox="1"/>
          <p:nvPr/>
        </p:nvSpPr>
        <p:spPr>
          <a:xfrm>
            <a:off x="2337473" y="3566485"/>
            <a:ext cx="914400" cy="523220"/>
          </a:xfrm>
          <a:prstGeom prst="rect">
            <a:avLst/>
          </a:prstGeom>
          <a:noFill/>
        </p:spPr>
        <p:txBody>
          <a:bodyPr wrap="square" rtlCol="0">
            <a:spAutoFit/>
          </a:bodyPr>
          <a:lstStyle/>
          <a:p>
            <a:r>
              <a:rPr lang="en-US" sz="2800" dirty="0">
                <a:solidFill>
                  <a:schemeClr val="accent5"/>
                </a:solidFill>
              </a:rPr>
              <a:t>80%</a:t>
            </a:r>
          </a:p>
        </p:txBody>
      </p:sp>
      <p:sp>
        <p:nvSpPr>
          <p:cNvPr id="4" name="TextBox 3">
            <a:extLst>
              <a:ext uri="{FF2B5EF4-FFF2-40B4-BE49-F238E27FC236}">
                <a16:creationId xmlns:a16="http://schemas.microsoft.com/office/drawing/2014/main" id="{5BBBF24B-25D2-D9C5-049D-8CCEB7F6BC74}"/>
              </a:ext>
            </a:extLst>
          </p:cNvPr>
          <p:cNvSpPr txBox="1"/>
          <p:nvPr/>
        </p:nvSpPr>
        <p:spPr>
          <a:xfrm>
            <a:off x="4726426" y="3566485"/>
            <a:ext cx="818340" cy="523220"/>
          </a:xfrm>
          <a:prstGeom prst="rect">
            <a:avLst/>
          </a:prstGeom>
          <a:noFill/>
        </p:spPr>
        <p:txBody>
          <a:bodyPr wrap="square" rtlCol="0">
            <a:spAutoFit/>
          </a:bodyPr>
          <a:lstStyle/>
          <a:p>
            <a:r>
              <a:rPr lang="en-US" sz="2800" dirty="0">
                <a:solidFill>
                  <a:schemeClr val="accent5"/>
                </a:solidFill>
              </a:rPr>
              <a:t>20%</a:t>
            </a:r>
          </a:p>
        </p:txBody>
      </p:sp>
      <p:sp>
        <p:nvSpPr>
          <p:cNvPr id="7" name="TextBox 6">
            <a:extLst>
              <a:ext uri="{FF2B5EF4-FFF2-40B4-BE49-F238E27FC236}">
                <a16:creationId xmlns:a16="http://schemas.microsoft.com/office/drawing/2014/main" id="{0CB3745F-86FE-C6B6-738A-6D194B751532}"/>
              </a:ext>
            </a:extLst>
          </p:cNvPr>
          <p:cNvSpPr txBox="1"/>
          <p:nvPr/>
        </p:nvSpPr>
        <p:spPr>
          <a:xfrm>
            <a:off x="9854119" y="3566485"/>
            <a:ext cx="1462684" cy="523220"/>
          </a:xfrm>
          <a:prstGeom prst="rect">
            <a:avLst/>
          </a:prstGeom>
          <a:noFill/>
        </p:spPr>
        <p:txBody>
          <a:bodyPr wrap="square" rtlCol="0">
            <a:spAutoFit/>
          </a:bodyPr>
          <a:lstStyle/>
          <a:p>
            <a:r>
              <a:rPr lang="en-US" sz="2800" dirty="0">
                <a:solidFill>
                  <a:schemeClr val="accent5"/>
                </a:solidFill>
              </a:rPr>
              <a:t>Optional</a:t>
            </a:r>
          </a:p>
        </p:txBody>
      </p:sp>
      <p:sp>
        <p:nvSpPr>
          <p:cNvPr id="9" name="TextBox 8">
            <a:extLst>
              <a:ext uri="{FF2B5EF4-FFF2-40B4-BE49-F238E27FC236}">
                <a16:creationId xmlns:a16="http://schemas.microsoft.com/office/drawing/2014/main" id="{7CFAFD68-F6ED-0BCC-70EE-13594A064571}"/>
              </a:ext>
            </a:extLst>
          </p:cNvPr>
          <p:cNvSpPr txBox="1"/>
          <p:nvPr/>
        </p:nvSpPr>
        <p:spPr>
          <a:xfrm>
            <a:off x="3334520" y="5540376"/>
            <a:ext cx="914400" cy="523220"/>
          </a:xfrm>
          <a:prstGeom prst="rect">
            <a:avLst/>
          </a:prstGeom>
          <a:noFill/>
        </p:spPr>
        <p:txBody>
          <a:bodyPr wrap="square" rtlCol="0">
            <a:spAutoFit/>
          </a:bodyPr>
          <a:lstStyle/>
          <a:p>
            <a:r>
              <a:rPr lang="en-US" sz="2800" dirty="0">
                <a:solidFill>
                  <a:schemeClr val="accent5"/>
                </a:solidFill>
              </a:rPr>
              <a:t>90%</a:t>
            </a:r>
          </a:p>
        </p:txBody>
      </p:sp>
      <p:sp>
        <p:nvSpPr>
          <p:cNvPr id="10" name="TextBox 9">
            <a:extLst>
              <a:ext uri="{FF2B5EF4-FFF2-40B4-BE49-F238E27FC236}">
                <a16:creationId xmlns:a16="http://schemas.microsoft.com/office/drawing/2014/main" id="{88D8C605-9E01-3C3F-7A3B-BEF56DDB0FB0}"/>
              </a:ext>
            </a:extLst>
          </p:cNvPr>
          <p:cNvSpPr txBox="1"/>
          <p:nvPr/>
        </p:nvSpPr>
        <p:spPr>
          <a:xfrm>
            <a:off x="9649288" y="5449272"/>
            <a:ext cx="1667515" cy="523220"/>
          </a:xfrm>
          <a:prstGeom prst="rect">
            <a:avLst/>
          </a:prstGeom>
          <a:noFill/>
        </p:spPr>
        <p:txBody>
          <a:bodyPr wrap="square" rtlCol="0">
            <a:spAutoFit/>
          </a:bodyPr>
          <a:lstStyle/>
          <a:p>
            <a:r>
              <a:rPr lang="en-US" sz="2800" dirty="0">
                <a:solidFill>
                  <a:schemeClr val="accent5"/>
                </a:solidFill>
              </a:rPr>
              <a:t>Required</a:t>
            </a:r>
          </a:p>
        </p:txBody>
      </p:sp>
      <p:sp>
        <p:nvSpPr>
          <p:cNvPr id="11" name="Oval 10">
            <a:extLst>
              <a:ext uri="{FF2B5EF4-FFF2-40B4-BE49-F238E27FC236}">
                <a16:creationId xmlns:a16="http://schemas.microsoft.com/office/drawing/2014/main" id="{8560C5FA-A868-F455-6C71-0A94B4D3A41F}"/>
              </a:ext>
            </a:extLst>
          </p:cNvPr>
          <p:cNvSpPr/>
          <p:nvPr/>
        </p:nvSpPr>
        <p:spPr>
          <a:xfrm>
            <a:off x="2877320" y="4151626"/>
            <a:ext cx="1928144" cy="142783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B12B61F-1FC5-597D-CC2E-D64493302DCE}"/>
              </a:ext>
            </a:extLst>
          </p:cNvPr>
          <p:cNvSpPr/>
          <p:nvPr/>
        </p:nvSpPr>
        <p:spPr>
          <a:xfrm>
            <a:off x="7283910" y="4151626"/>
            <a:ext cx="1940454" cy="153905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Dollar Sign Green">
            <a:extLst>
              <a:ext uri="{FF2B5EF4-FFF2-40B4-BE49-F238E27FC236}">
                <a16:creationId xmlns:a16="http://schemas.microsoft.com/office/drawing/2014/main" id="{B3EFDCBC-A2C8-87B9-E861-CE373ED74BD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96825" y="3570731"/>
            <a:ext cx="535021" cy="5350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ollar Sign Green">
            <a:extLst>
              <a:ext uri="{FF2B5EF4-FFF2-40B4-BE49-F238E27FC236}">
                <a16:creationId xmlns:a16="http://schemas.microsoft.com/office/drawing/2014/main" id="{9C347AA2-B623-D7D4-E561-0DF214ADF49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48920" y="5482251"/>
            <a:ext cx="535021" cy="53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8952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2" grpId="0">
        <p:bldAsOne/>
      </p:bldGraphic>
      <p:bldP spid="7" grpId="0"/>
      <p:bldP spid="10" grpId="0"/>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95E70-0D30-9D5B-739A-6C82529BDC04}"/>
              </a:ext>
            </a:extLst>
          </p:cNvPr>
          <p:cNvSpPr>
            <a:spLocks noGrp="1"/>
          </p:cNvSpPr>
          <p:nvPr>
            <p:ph type="title"/>
          </p:nvPr>
        </p:nvSpPr>
        <p:spPr/>
        <p:txBody>
          <a:bodyPr/>
          <a:lstStyle/>
          <a:p>
            <a:r>
              <a:rPr lang="en-US" dirty="0"/>
              <a:t>Thank you!</a:t>
            </a:r>
          </a:p>
        </p:txBody>
      </p:sp>
      <p:pic>
        <p:nvPicPr>
          <p:cNvPr id="11268" name="Picture 4" descr="Concern, Question, Comments Form">
            <a:extLst>
              <a:ext uri="{FF2B5EF4-FFF2-40B4-BE49-F238E27FC236}">
                <a16:creationId xmlns:a16="http://schemas.microsoft.com/office/drawing/2014/main" id="{F95DB830-583C-DB48-D6DE-AEB618AEE2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2024" y="2354482"/>
            <a:ext cx="3987951" cy="398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53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CF571B-0CB9-CAFF-AF7E-3E6E3CA92235}"/>
              </a:ext>
            </a:extLst>
          </p:cNvPr>
          <p:cNvSpPr>
            <a:spLocks noGrp="1"/>
          </p:cNvSpPr>
          <p:nvPr>
            <p:ph type="title"/>
          </p:nvPr>
        </p:nvSpPr>
        <p:spPr/>
        <p:txBody>
          <a:bodyPr/>
          <a:lstStyle/>
          <a:p>
            <a:r>
              <a:rPr lang="en-US" dirty="0"/>
              <a:t>One Workforce - Guiding Documents</a:t>
            </a:r>
          </a:p>
        </p:txBody>
      </p:sp>
      <p:pic>
        <p:nvPicPr>
          <p:cNvPr id="8" name="Content Placeholder 7" descr="Chart&#10;&#10;Description automatically generated with medium confidence">
            <a:extLst>
              <a:ext uri="{FF2B5EF4-FFF2-40B4-BE49-F238E27FC236}">
                <a16:creationId xmlns:a16="http://schemas.microsoft.com/office/drawing/2014/main" id="{7ECF27B8-8AD6-A7CD-FFCB-6A51628760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080" y="2145900"/>
            <a:ext cx="4067450" cy="4236720"/>
          </a:xfrm>
        </p:spPr>
      </p:pic>
      <p:pic>
        <p:nvPicPr>
          <p:cNvPr id="10" name="Picture 9" descr="Graphical user interface, text, application&#10;&#10;Description automatically generated">
            <a:extLst>
              <a:ext uri="{FF2B5EF4-FFF2-40B4-BE49-F238E27FC236}">
                <a16:creationId xmlns:a16="http://schemas.microsoft.com/office/drawing/2014/main" id="{18FF934F-B261-A3DC-76F6-22E3F13E2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926" y="2145900"/>
            <a:ext cx="3603490" cy="4236720"/>
          </a:xfrm>
          <a:prstGeom prst="rect">
            <a:avLst/>
          </a:prstGeom>
        </p:spPr>
      </p:pic>
      <p:pic>
        <p:nvPicPr>
          <p:cNvPr id="14" name="Picture 13" descr="Logo, company name&#10;&#10;Description automatically generated">
            <a:extLst>
              <a:ext uri="{FF2B5EF4-FFF2-40B4-BE49-F238E27FC236}">
                <a16:creationId xmlns:a16="http://schemas.microsoft.com/office/drawing/2014/main" id="{1EFC37A0-BDF7-1C2A-EB43-7056CF467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2149" y="2129536"/>
            <a:ext cx="3603490" cy="4223346"/>
          </a:xfrm>
          <a:prstGeom prst="rect">
            <a:avLst/>
          </a:prstGeom>
        </p:spPr>
      </p:pic>
    </p:spTree>
    <p:extLst>
      <p:ext uri="{BB962C8B-B14F-4D97-AF65-F5344CB8AC3E}">
        <p14:creationId xmlns:p14="http://schemas.microsoft.com/office/powerpoint/2010/main" val="362892934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203" name="Picture 8202">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205" name="Picture 8204">
            <a:extLst>
              <a:ext uri="{FF2B5EF4-FFF2-40B4-BE49-F238E27FC236}">
                <a16:creationId xmlns:a16="http://schemas.microsoft.com/office/drawing/2014/main" id="{785DE991-651A-4067-9345-3545914532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207" name="Picture 8206">
            <a:extLst>
              <a:ext uri="{FF2B5EF4-FFF2-40B4-BE49-F238E27FC236}">
                <a16:creationId xmlns:a16="http://schemas.microsoft.com/office/drawing/2014/main" id="{B1A7D09E-FC38-41AC-AD2B-A9DCCFCBE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8209" name="Rectangle 8208">
            <a:extLst>
              <a:ext uri="{FF2B5EF4-FFF2-40B4-BE49-F238E27FC236}">
                <a16:creationId xmlns:a16="http://schemas.microsoft.com/office/drawing/2014/main" id="{3717E301-9A1C-441F-BCE3-A7978A1C3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211" name="Rectangle 8210">
            <a:extLst>
              <a:ext uri="{FF2B5EF4-FFF2-40B4-BE49-F238E27FC236}">
                <a16:creationId xmlns:a16="http://schemas.microsoft.com/office/drawing/2014/main" id="{4C92FBE1-7876-42B4-BB11-46FF68221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8213" name="Rectangle 8212">
            <a:extLst>
              <a:ext uri="{FF2B5EF4-FFF2-40B4-BE49-F238E27FC236}">
                <a16:creationId xmlns:a16="http://schemas.microsoft.com/office/drawing/2014/main" id="{A71C8C4C-B917-4631-9FDE-FC3A5FA26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15" name="Picture 8214">
            <a:extLst>
              <a:ext uri="{FF2B5EF4-FFF2-40B4-BE49-F238E27FC236}">
                <a16:creationId xmlns:a16="http://schemas.microsoft.com/office/drawing/2014/main" id="{CEBFA857-F019-4043-8918-992AED80C8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8217" name="Rectangle 8216">
            <a:extLst>
              <a:ext uri="{FF2B5EF4-FFF2-40B4-BE49-F238E27FC236}">
                <a16:creationId xmlns:a16="http://schemas.microsoft.com/office/drawing/2014/main" id="{A53A2C4A-7938-4419-8904-6D2453346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9" name="Rectangle 8218">
            <a:extLst>
              <a:ext uri="{FF2B5EF4-FFF2-40B4-BE49-F238E27FC236}">
                <a16:creationId xmlns:a16="http://schemas.microsoft.com/office/drawing/2014/main" id="{78AC2FA8-410E-4F7D-8A38-988297147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198" name="Picture 6" descr="The Role of the Workforce Innovation and Opportunity Act in Preparing New  Citizens | UnidosUS">
            <a:extLst>
              <a:ext uri="{FF2B5EF4-FFF2-40B4-BE49-F238E27FC236}">
                <a16:creationId xmlns:a16="http://schemas.microsoft.com/office/drawing/2014/main" id="{53152B6E-1DD5-2430-0D16-1C5C8A960C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56866" y="640078"/>
            <a:ext cx="5119348" cy="360914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8221" name="Rectangle 8220">
            <a:extLst>
              <a:ext uri="{FF2B5EF4-FFF2-40B4-BE49-F238E27FC236}">
                <a16:creationId xmlns:a16="http://schemas.microsoft.com/office/drawing/2014/main" id="{B8ABD5F6-C0F5-4646-B17F-8CDF751EA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223" name="Rectangle 8222">
            <a:extLst>
              <a:ext uri="{FF2B5EF4-FFF2-40B4-BE49-F238E27FC236}">
                <a16:creationId xmlns:a16="http://schemas.microsoft.com/office/drawing/2014/main" id="{DA7F6F6D-DC70-44FC-9DB5-E57814E15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5" name="Rectangle 8224">
            <a:extLst>
              <a:ext uri="{FF2B5EF4-FFF2-40B4-BE49-F238E27FC236}">
                <a16:creationId xmlns:a16="http://schemas.microsoft.com/office/drawing/2014/main" id="{CF26CDD1-21FC-474C-A2C9-7B8DB767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EC8B8-B23C-7E1B-1FB3-F2A9B8A4DAC3}"/>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4800">
                <a:latin typeface="+mj-lt"/>
              </a:rPr>
              <a:t>WIOA Under Attack</a:t>
            </a:r>
          </a:p>
        </p:txBody>
      </p:sp>
      <p:pic>
        <p:nvPicPr>
          <p:cNvPr id="8196" name="Picture 4" descr="politicians fight, political debates - Stock Illustration [65037021] - PIXTA">
            <a:extLst>
              <a:ext uri="{FF2B5EF4-FFF2-40B4-BE49-F238E27FC236}">
                <a16:creationId xmlns:a16="http://schemas.microsoft.com/office/drawing/2014/main" id="{73B23E1F-249E-0429-03AA-76E6FE2D23B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461335" y="640078"/>
            <a:ext cx="3473798" cy="3609141"/>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72196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A05A-58AC-D3E8-E9AC-31CBB778E1AD}"/>
              </a:ext>
            </a:extLst>
          </p:cNvPr>
          <p:cNvSpPr>
            <a:spLocks noGrp="1"/>
          </p:cNvSpPr>
          <p:nvPr>
            <p:ph type="title"/>
          </p:nvPr>
        </p:nvSpPr>
        <p:spPr/>
        <p:txBody>
          <a:bodyPr/>
          <a:lstStyle/>
          <a:p>
            <a:r>
              <a:rPr lang="en-US" dirty="0"/>
              <a:t>WIOA Under Attack</a:t>
            </a:r>
          </a:p>
        </p:txBody>
      </p:sp>
      <p:sp>
        <p:nvSpPr>
          <p:cNvPr id="3" name="Content Placeholder 2">
            <a:extLst>
              <a:ext uri="{FF2B5EF4-FFF2-40B4-BE49-F238E27FC236}">
                <a16:creationId xmlns:a16="http://schemas.microsoft.com/office/drawing/2014/main" id="{C343CE41-BCF4-AD7F-921B-72E668381B23}"/>
              </a:ext>
            </a:extLst>
          </p:cNvPr>
          <p:cNvSpPr>
            <a:spLocks noGrp="1"/>
          </p:cNvSpPr>
          <p:nvPr>
            <p:ph idx="1"/>
          </p:nvPr>
        </p:nvSpPr>
        <p:spPr/>
        <p:txBody>
          <a:bodyPr/>
          <a:lstStyle/>
          <a:p>
            <a:pPr marL="0" indent="0">
              <a:buNone/>
            </a:pPr>
            <a:r>
              <a:rPr lang="en-US" sz="4000" b="0" i="1" dirty="0">
                <a:effectLst/>
                <a:latin typeface="canada-type-gibson"/>
              </a:rPr>
              <a:t>“After 50+ years of research, there is still no consensus on whether federally funded job training works.”  </a:t>
            </a:r>
          </a:p>
          <a:p>
            <a:pPr marL="0" indent="0">
              <a:buNone/>
            </a:pPr>
            <a:r>
              <a:rPr lang="en-US" sz="800" i="1" dirty="0">
                <a:latin typeface="canada-type-gibson"/>
              </a:rPr>
              <a:t>				</a:t>
            </a:r>
            <a:r>
              <a:rPr lang="en-US" sz="2000" i="1" dirty="0">
                <a:latin typeface="canada-type-gibson"/>
              </a:rPr>
              <a:t>- Jeffrey Smith </a:t>
            </a:r>
            <a:r>
              <a:rPr lang="en-US" sz="2000" dirty="0">
                <a:latin typeface="canada-type-gibson"/>
              </a:rPr>
              <a:t>National Bureau of Economic Research</a:t>
            </a:r>
            <a:br>
              <a:rPr lang="en-US" sz="1000" b="0" i="0" dirty="0">
                <a:effectLst/>
                <a:latin typeface="canada-type-gibson"/>
              </a:rPr>
            </a:br>
            <a:endParaRPr lang="en-US" sz="1000" dirty="0"/>
          </a:p>
          <a:p>
            <a:endParaRPr lang="en-US" dirty="0"/>
          </a:p>
        </p:txBody>
      </p:sp>
      <p:sp>
        <p:nvSpPr>
          <p:cNvPr id="5" name="TextBox 4">
            <a:extLst>
              <a:ext uri="{FF2B5EF4-FFF2-40B4-BE49-F238E27FC236}">
                <a16:creationId xmlns:a16="http://schemas.microsoft.com/office/drawing/2014/main" id="{B4E33B08-38D9-A299-4746-F01F38EBEB7B}"/>
              </a:ext>
            </a:extLst>
          </p:cNvPr>
          <p:cNvSpPr txBox="1"/>
          <p:nvPr/>
        </p:nvSpPr>
        <p:spPr>
          <a:xfrm>
            <a:off x="1408938" y="2185831"/>
            <a:ext cx="8778240" cy="3288272"/>
          </a:xfrm>
          <a:prstGeom prst="rect">
            <a:avLst/>
          </a:prstGeom>
          <a:noFill/>
        </p:spPr>
        <p:txBody>
          <a:bodyPr wrap="square">
            <a:spAutoFit/>
          </a:bodyPr>
          <a:lstStyle/>
          <a:p>
            <a:pPr marL="0" indent="0">
              <a:lnSpc>
                <a:spcPct val="120000"/>
              </a:lnSpc>
              <a:buNone/>
            </a:pPr>
            <a:r>
              <a:rPr lang="en-US" sz="3200" b="0" i="0" dirty="0">
                <a:solidFill>
                  <a:srgbClr val="111D22"/>
                </a:solidFill>
                <a:effectLst/>
                <a:latin typeface="gotham a"/>
              </a:rPr>
              <a:t>The Workforce Innovation and Opportunity Act job training programs should be eliminated, which would reduce discretionary budget authority by </a:t>
            </a:r>
            <a:r>
              <a:rPr lang="en-US" sz="3200" b="1" i="0" dirty="0">
                <a:solidFill>
                  <a:srgbClr val="FF0000"/>
                </a:solidFill>
                <a:effectLst/>
                <a:latin typeface="gotham a"/>
              </a:rPr>
              <a:t>$38.915 billion</a:t>
            </a:r>
            <a:r>
              <a:rPr lang="en-US" sz="3200" b="0" i="0" dirty="0">
                <a:solidFill>
                  <a:srgbClr val="FF0000"/>
                </a:solidFill>
                <a:effectLst/>
                <a:latin typeface="gotham a"/>
              </a:rPr>
              <a:t> during the FY 2022–FY 2032 period.</a:t>
            </a:r>
          </a:p>
          <a:p>
            <a:pPr marL="0" indent="0">
              <a:lnSpc>
                <a:spcPct val="120000"/>
              </a:lnSpc>
              <a:buNone/>
            </a:pPr>
            <a:r>
              <a:rPr lang="en-US" sz="1400" b="0" i="1" dirty="0">
                <a:solidFill>
                  <a:srgbClr val="111D22"/>
                </a:solidFill>
                <a:effectLst/>
                <a:latin typeface="gotham a"/>
              </a:rPr>
              <a:t>Source: Appropriations Subcommittee on Labor, Health and Human Services, Education, and Related Agencies</a:t>
            </a:r>
            <a:endParaRPr lang="en-US" sz="1400" i="1" dirty="0">
              <a:solidFill>
                <a:srgbClr val="FF0000"/>
              </a:solidFill>
            </a:endParaRPr>
          </a:p>
        </p:txBody>
      </p:sp>
    </p:spTree>
    <p:extLst>
      <p:ext uri="{BB962C8B-B14F-4D97-AF65-F5344CB8AC3E}">
        <p14:creationId xmlns:p14="http://schemas.microsoft.com/office/powerpoint/2010/main" val="1903956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3" name="Rectangle 22">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84AFB21-B42D-4440-263B-92F02C63823C}"/>
              </a:ext>
            </a:extLst>
          </p:cNvPr>
          <p:cNvSpPr>
            <a:spLocks noGrp="1"/>
          </p:cNvSpPr>
          <p:nvPr>
            <p:ph type="title"/>
          </p:nvPr>
        </p:nvSpPr>
        <p:spPr>
          <a:xfrm>
            <a:off x="170689" y="609600"/>
            <a:ext cx="4685788" cy="1368198"/>
          </a:xfrm>
        </p:spPr>
        <p:txBody>
          <a:bodyPr vert="horz" lIns="91440" tIns="45720" rIns="91440" bIns="45720" rtlCol="0" anchor="ctr">
            <a:noAutofit/>
          </a:bodyPr>
          <a:lstStyle/>
          <a:p>
            <a:br>
              <a:rPr lang="en-US" sz="2400" b="0" i="1" dirty="0">
                <a:effectLst/>
                <a:latin typeface="canada-type-gibson"/>
              </a:rPr>
            </a:br>
            <a:r>
              <a:rPr lang="en-US" sz="1800" b="0" i="1" dirty="0">
                <a:effectLst/>
                <a:latin typeface="canada-type-gibson"/>
              </a:rPr>
              <a:t>	</a:t>
            </a:r>
            <a:endParaRPr lang="en-US" sz="1600" dirty="0"/>
          </a:p>
        </p:txBody>
      </p:sp>
      <p:pic>
        <p:nvPicPr>
          <p:cNvPr id="31" name="Picture 30">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8" name="Content Placeholder 7" descr="Graphical user interface, text, application, email&#10;&#10;Description automatically generated">
            <a:extLst>
              <a:ext uri="{FF2B5EF4-FFF2-40B4-BE49-F238E27FC236}">
                <a16:creationId xmlns:a16="http://schemas.microsoft.com/office/drawing/2014/main" id="{1979ADA7-FB15-6671-1B5F-A645FBB80EFE}"/>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162164" y="1834166"/>
            <a:ext cx="6720972" cy="3444498"/>
          </a:xfrm>
          <a:prstGeom prst="rect">
            <a:avLst/>
          </a:prstGeom>
          <a:ln>
            <a:noFill/>
          </a:ln>
          <a:effectLst>
            <a:outerShdw blurRad="76200" dist="63500" dir="5040000" algn="tl" rotWithShape="0">
              <a:srgbClr val="000000">
                <a:alpha val="41000"/>
              </a:srgbClr>
            </a:outerShdw>
          </a:effectLst>
        </p:spPr>
      </p:pic>
      <p:pic>
        <p:nvPicPr>
          <p:cNvPr id="2050" name="Picture 2" descr="Elise Stefanik - Wikipedia">
            <a:extLst>
              <a:ext uri="{FF2B5EF4-FFF2-40B4-BE49-F238E27FC236}">
                <a16:creationId xmlns:a16="http://schemas.microsoft.com/office/drawing/2014/main" id="{83B312BB-22C6-9208-2E9C-6E8C59B064E8}"/>
              </a:ext>
            </a:extLst>
          </p:cNvPr>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1069499" y="2336800"/>
            <a:ext cx="2879090" cy="3598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F4EC1E6-E923-095A-2F45-7AD4A4CDF29C}"/>
              </a:ext>
            </a:extLst>
          </p:cNvPr>
          <p:cNvSpPr txBox="1"/>
          <p:nvPr/>
        </p:nvSpPr>
        <p:spPr>
          <a:xfrm>
            <a:off x="226766" y="898718"/>
            <a:ext cx="5416585" cy="646331"/>
          </a:xfrm>
          <a:prstGeom prst="rect">
            <a:avLst/>
          </a:prstGeom>
          <a:noFill/>
        </p:spPr>
        <p:txBody>
          <a:bodyPr wrap="square" rtlCol="0">
            <a:spAutoFit/>
          </a:bodyPr>
          <a:lstStyle/>
          <a:p>
            <a:r>
              <a:rPr lang="en-US" sz="3600" dirty="0"/>
              <a:t>Threats and Challenges</a:t>
            </a:r>
          </a:p>
        </p:txBody>
      </p:sp>
      <p:sp>
        <p:nvSpPr>
          <p:cNvPr id="10" name="Oval 9">
            <a:extLst>
              <a:ext uri="{FF2B5EF4-FFF2-40B4-BE49-F238E27FC236}">
                <a16:creationId xmlns:a16="http://schemas.microsoft.com/office/drawing/2014/main" id="{14649020-14EF-BDDD-BAA0-F2B091B6AFF7}"/>
              </a:ext>
            </a:extLst>
          </p:cNvPr>
          <p:cNvSpPr/>
          <p:nvPr/>
        </p:nvSpPr>
        <p:spPr>
          <a:xfrm>
            <a:off x="5535037" y="4260715"/>
            <a:ext cx="1974715" cy="4863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6109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 fill="hold"/>
                                        <p:tgtEl>
                                          <p:spTgt spid="8"/>
                                        </p:tgtEl>
                                        <p:attrNameLst>
                                          <p:attrName>ppt_x</p:attrName>
                                        </p:attrNameLst>
                                      </p:cBhvr>
                                      <p:tavLst>
                                        <p:tav tm="0">
                                          <p:val>
                                            <p:strVal val="#ppt_x"/>
                                          </p:val>
                                        </p:tav>
                                        <p:tav tm="100000">
                                          <p:val>
                                            <p:strVal val="#ppt_x"/>
                                          </p:val>
                                        </p:tav>
                                      </p:tavLst>
                                    </p:anim>
                                    <p:anim calcmode="lin" valueType="num">
                                      <p:cBhvr additive="base">
                                        <p:cTn id="8" dur="10" fill="hold"/>
                                        <p:tgtEl>
                                          <p:spTgt spid="8"/>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10" fill="hold"/>
                                        <p:tgtEl>
                                          <p:spTgt spid="2050"/>
                                        </p:tgtEl>
                                        <p:attrNameLst>
                                          <p:attrName>ppt_x</p:attrName>
                                        </p:attrNameLst>
                                      </p:cBhvr>
                                      <p:tavLst>
                                        <p:tav tm="0">
                                          <p:val>
                                            <p:strVal val="#ppt_x"/>
                                          </p:val>
                                        </p:tav>
                                        <p:tav tm="100000">
                                          <p:val>
                                            <p:strVal val="#ppt_x"/>
                                          </p:val>
                                        </p:tav>
                                      </p:tavLst>
                                    </p:anim>
                                    <p:anim calcmode="lin" valueType="num">
                                      <p:cBhvr additive="base">
                                        <p:cTn id="14" dur="1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22250-514C-C64A-1AC7-6B184E742683}"/>
              </a:ext>
            </a:extLst>
          </p:cNvPr>
          <p:cNvSpPr>
            <a:spLocks noGrp="1"/>
          </p:cNvSpPr>
          <p:nvPr>
            <p:ph type="title"/>
          </p:nvPr>
        </p:nvSpPr>
        <p:spPr>
          <a:xfrm>
            <a:off x="182881" y="753228"/>
            <a:ext cx="10671586" cy="1080938"/>
          </a:xfrm>
        </p:spPr>
        <p:txBody>
          <a:bodyPr/>
          <a:lstStyle/>
          <a:p>
            <a:r>
              <a:rPr lang="en-US" dirty="0"/>
              <a:t>Called to Redesign, Innovate, and Improve</a:t>
            </a:r>
          </a:p>
        </p:txBody>
      </p:sp>
      <p:sp>
        <p:nvSpPr>
          <p:cNvPr id="3" name="Content Placeholder 2">
            <a:extLst>
              <a:ext uri="{FF2B5EF4-FFF2-40B4-BE49-F238E27FC236}">
                <a16:creationId xmlns:a16="http://schemas.microsoft.com/office/drawing/2014/main" id="{D02003A7-5915-B054-1A40-C423CD0F470B}"/>
              </a:ext>
            </a:extLst>
          </p:cNvPr>
          <p:cNvSpPr>
            <a:spLocks noGrp="1"/>
          </p:cNvSpPr>
          <p:nvPr>
            <p:ph idx="1"/>
          </p:nvPr>
        </p:nvSpPr>
        <p:spPr>
          <a:xfrm>
            <a:off x="680321" y="2336873"/>
            <a:ext cx="9711566" cy="2256373"/>
          </a:xfrm>
        </p:spPr>
        <p:txBody>
          <a:bodyPr>
            <a:normAutofit fontScale="70000" lnSpcReduction="20000"/>
          </a:bodyPr>
          <a:lstStyle/>
          <a:p>
            <a:pPr marR="0" indent="0">
              <a:lnSpc>
                <a:spcPct val="107000"/>
              </a:lnSpc>
              <a:spcBef>
                <a:spcPts val="0"/>
              </a:spcBef>
              <a:spcAft>
                <a:spcPts val="800"/>
              </a:spcAft>
              <a:buNone/>
            </a:pPr>
            <a:r>
              <a:rPr lang="en-US" sz="38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“When enacted in 2014, the vision of WIOA was </a:t>
            </a:r>
            <a:r>
              <a:rPr lang="en-US" sz="3800" b="1"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to redesign the workforce system </a:t>
            </a:r>
            <a:r>
              <a:rPr lang="en-US" sz="38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to increase program collaboration at the federal, state, and local level to ultimately integrate all available programs and services to job seekers and businesses.”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100"/>
              <a:buFont typeface="Calibri" panose="020F0502020204030204" pitchFamily="34" charset="0"/>
              <a:buChar char="-"/>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Source: Advancing a One Workforce Vision and Strategy (TEN 13-20)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TextBox 3">
            <a:extLst>
              <a:ext uri="{FF2B5EF4-FFF2-40B4-BE49-F238E27FC236}">
                <a16:creationId xmlns:a16="http://schemas.microsoft.com/office/drawing/2014/main" id="{1DE863B0-BE10-5141-64BD-677EDD5B6407}"/>
              </a:ext>
            </a:extLst>
          </p:cNvPr>
          <p:cNvSpPr txBox="1"/>
          <p:nvPr/>
        </p:nvSpPr>
        <p:spPr>
          <a:xfrm>
            <a:off x="487375" y="5006895"/>
            <a:ext cx="10745377" cy="1097608"/>
          </a:xfrm>
          <a:prstGeom prst="rect">
            <a:avLst/>
          </a:prstGeom>
          <a:noFill/>
        </p:spPr>
        <p:txBody>
          <a:bodyPr wrap="none" rtlCol="0">
            <a:spAutoFit/>
          </a:bodyPr>
          <a:lstStyle/>
          <a:p>
            <a:pPr marL="0" marR="0" indent="457200">
              <a:lnSpc>
                <a:spcPct val="107000"/>
              </a:lnSpc>
              <a:spcBef>
                <a:spcPts val="0"/>
              </a:spcBef>
              <a:spcAft>
                <a:spcPts val="800"/>
              </a:spcAft>
            </a:pPr>
            <a:r>
              <a:rPr lang="en-US" sz="24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“Continuous Improvement: </a:t>
            </a:r>
            <a:r>
              <a:rPr lang="en-US" sz="2400" b="1"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Old Way of Doing Business is Not an Option</a:t>
            </a:r>
            <a:r>
              <a:rPr lang="en-US" sz="24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SzPts val="1100"/>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Source: Talent and Prosperity for All Strategic Plan, Pg. 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98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3593-EB79-BF81-3336-3A38D7C37962}"/>
              </a:ext>
            </a:extLst>
          </p:cNvPr>
          <p:cNvSpPr>
            <a:spLocks noGrp="1"/>
          </p:cNvSpPr>
          <p:nvPr>
            <p:ph type="title"/>
          </p:nvPr>
        </p:nvSpPr>
        <p:spPr/>
        <p:txBody>
          <a:bodyPr/>
          <a:lstStyle/>
          <a:p>
            <a:r>
              <a:rPr lang="en-US" dirty="0"/>
              <a:t>The Legislation Can Work</a:t>
            </a:r>
          </a:p>
        </p:txBody>
      </p:sp>
      <p:sp>
        <p:nvSpPr>
          <p:cNvPr id="3" name="Content Placeholder 2">
            <a:extLst>
              <a:ext uri="{FF2B5EF4-FFF2-40B4-BE49-F238E27FC236}">
                <a16:creationId xmlns:a16="http://schemas.microsoft.com/office/drawing/2014/main" id="{56DB80DC-FA47-7580-066F-95ABD9C8E5F5}"/>
              </a:ext>
            </a:extLst>
          </p:cNvPr>
          <p:cNvSpPr>
            <a:spLocks noGrp="1"/>
          </p:cNvSpPr>
          <p:nvPr>
            <p:ph idx="1"/>
          </p:nvPr>
        </p:nvSpPr>
        <p:spPr>
          <a:xfrm>
            <a:off x="680321" y="2336873"/>
            <a:ext cx="9613861" cy="976482"/>
          </a:xfrm>
        </p:spPr>
        <p:txBody>
          <a:bodyPr>
            <a:normAutofit/>
          </a:bodyPr>
          <a:lstStyle/>
          <a:p>
            <a:pPr marL="0" indent="0">
              <a:buNone/>
            </a:pPr>
            <a:r>
              <a:rPr lang="en-US" sz="2800" dirty="0"/>
              <a:t>Goal: </a:t>
            </a:r>
            <a:r>
              <a:rPr lang="en-US" sz="2800" b="1" dirty="0"/>
              <a:t>Align our service delivery model to the Legislative intent</a:t>
            </a:r>
          </a:p>
        </p:txBody>
      </p:sp>
      <p:pic>
        <p:nvPicPr>
          <p:cNvPr id="16386" name="Picture 2" descr="Welcome to the Execution IS the Strategy Book Club! | Laura Stack, The  Productivity Pro®. Maximum Results in Minimum Time.">
            <a:extLst>
              <a:ext uri="{FF2B5EF4-FFF2-40B4-BE49-F238E27FC236}">
                <a16:creationId xmlns:a16="http://schemas.microsoft.com/office/drawing/2014/main" id="{4A831C16-80BE-5B34-40F1-9FC14097C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927" y="3544646"/>
            <a:ext cx="4651001" cy="21477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7202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B502-F074-0B7A-5269-871A64DFC150}"/>
              </a:ext>
            </a:extLst>
          </p:cNvPr>
          <p:cNvSpPr>
            <a:spLocks noGrp="1"/>
          </p:cNvSpPr>
          <p:nvPr>
            <p:ph type="title"/>
          </p:nvPr>
        </p:nvSpPr>
        <p:spPr/>
        <p:txBody>
          <a:bodyPr/>
          <a:lstStyle/>
          <a:p>
            <a:r>
              <a:rPr lang="en-US" dirty="0"/>
              <a:t>Wagner-</a:t>
            </a:r>
            <a:r>
              <a:rPr lang="en-US" dirty="0" err="1"/>
              <a:t>Peyser</a:t>
            </a:r>
            <a:r>
              <a:rPr lang="en-US" dirty="0"/>
              <a:t> Act of 1933</a:t>
            </a:r>
          </a:p>
        </p:txBody>
      </p:sp>
      <p:sp>
        <p:nvSpPr>
          <p:cNvPr id="3" name="Content Placeholder 2">
            <a:extLst>
              <a:ext uri="{FF2B5EF4-FFF2-40B4-BE49-F238E27FC236}">
                <a16:creationId xmlns:a16="http://schemas.microsoft.com/office/drawing/2014/main" id="{B28473CA-B163-8E3D-86B7-595136D34F29}"/>
              </a:ext>
            </a:extLst>
          </p:cNvPr>
          <p:cNvSpPr>
            <a:spLocks noGrp="1"/>
          </p:cNvSpPr>
          <p:nvPr>
            <p:ph idx="1"/>
          </p:nvPr>
        </p:nvSpPr>
        <p:spPr>
          <a:xfrm>
            <a:off x="680321" y="2336873"/>
            <a:ext cx="10292479" cy="3363536"/>
          </a:xfrm>
        </p:spPr>
        <p:txBody>
          <a:bodyPr>
            <a:normAutofit/>
          </a:bodyPr>
          <a:lstStyle/>
          <a:p>
            <a:pPr marL="0" indent="0">
              <a:buNone/>
            </a:pPr>
            <a:r>
              <a:rPr lang="en-US" sz="3200" dirty="0">
                <a:effectLst/>
                <a:latin typeface="Source Sans Pro Web"/>
              </a:rPr>
              <a:t>The Wagner-</a:t>
            </a:r>
            <a:r>
              <a:rPr lang="en-US" sz="3200" dirty="0" err="1">
                <a:effectLst/>
                <a:latin typeface="Source Sans Pro Web"/>
              </a:rPr>
              <a:t>Peyser</a:t>
            </a:r>
            <a:r>
              <a:rPr lang="en-US" sz="3200" dirty="0">
                <a:effectLst/>
                <a:latin typeface="Source Sans Pro Web"/>
              </a:rPr>
              <a:t> Act of 1933 </a:t>
            </a:r>
            <a:r>
              <a:rPr lang="en-US" sz="3200" b="1" dirty="0">
                <a:effectLst/>
                <a:latin typeface="Source Sans Pro Web"/>
              </a:rPr>
              <a:t>(Title III) </a:t>
            </a:r>
            <a:r>
              <a:rPr lang="en-US" sz="3200" dirty="0">
                <a:effectLst/>
                <a:latin typeface="Source Sans Pro Web"/>
              </a:rPr>
              <a:t>established a nationwide system of public employment offices, now known as the Employment Service. The Employment Service seeks to improve the functioning of the nation's labor markets by bringing together individuals seeking employment with employers seeking workers.</a:t>
            </a:r>
          </a:p>
          <a:p>
            <a:pPr marL="0" indent="0">
              <a:buNone/>
            </a:pPr>
            <a:endParaRPr lang="en-US" dirty="0"/>
          </a:p>
        </p:txBody>
      </p:sp>
      <p:sp>
        <p:nvSpPr>
          <p:cNvPr id="5" name="TextBox 4">
            <a:extLst>
              <a:ext uri="{FF2B5EF4-FFF2-40B4-BE49-F238E27FC236}">
                <a16:creationId xmlns:a16="http://schemas.microsoft.com/office/drawing/2014/main" id="{AF799F3A-70C1-8997-C3A0-DFB182C9E690}"/>
              </a:ext>
            </a:extLst>
          </p:cNvPr>
          <p:cNvSpPr txBox="1"/>
          <p:nvPr/>
        </p:nvSpPr>
        <p:spPr>
          <a:xfrm>
            <a:off x="1473432" y="2245724"/>
            <a:ext cx="8706255" cy="3785652"/>
          </a:xfrm>
          <a:prstGeom prst="rect">
            <a:avLst/>
          </a:prstGeom>
          <a:noFill/>
        </p:spPr>
        <p:txBody>
          <a:bodyPr wrap="square">
            <a:spAutoFit/>
          </a:bodyPr>
          <a:lstStyle/>
          <a:p>
            <a:pPr marL="0" indent="0">
              <a:buNone/>
            </a:pPr>
            <a:r>
              <a:rPr lang="en-US" sz="4000" dirty="0">
                <a:solidFill>
                  <a:schemeClr val="bg1"/>
                </a:solidFill>
              </a:rPr>
              <a:t>“Any job is a good job and that the best way to succeed in the labor market is to join it, developing work habits and skills on the job. Work first sends a strong  message that </a:t>
            </a:r>
            <a:r>
              <a:rPr lang="en-US" sz="4000" b="1" dirty="0">
                <a:solidFill>
                  <a:schemeClr val="bg1"/>
                </a:solidFill>
              </a:rPr>
              <a:t>employment is both the goal and the expectation</a:t>
            </a:r>
            <a:r>
              <a:rPr lang="en-US" sz="4000" dirty="0">
                <a:solidFill>
                  <a:schemeClr val="bg1"/>
                </a:solidFill>
              </a:rPr>
              <a:t>.”</a:t>
            </a:r>
          </a:p>
        </p:txBody>
      </p:sp>
      <p:pic>
        <p:nvPicPr>
          <p:cNvPr id="12292" name="Picture 4" descr="Washington State Employment Security Department - Wikipedia">
            <a:extLst>
              <a:ext uri="{FF2B5EF4-FFF2-40B4-BE49-F238E27FC236}">
                <a16:creationId xmlns:a16="http://schemas.microsoft.com/office/drawing/2014/main" id="{1BCF339B-6339-CE4E-E4D2-211209D38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667" y="826624"/>
            <a:ext cx="2748515" cy="100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269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WS Custom Colors">
      <a:dk1>
        <a:sysClr val="windowText" lastClr="000000"/>
      </a:dk1>
      <a:lt1>
        <a:sysClr val="window" lastClr="FFFFFF"/>
      </a:lt1>
      <a:dk2>
        <a:srgbClr val="54534A"/>
      </a:dk2>
      <a:lt2>
        <a:srgbClr val="939598"/>
      </a:lt2>
      <a:accent1>
        <a:srgbClr val="06456A"/>
      </a:accent1>
      <a:accent2>
        <a:srgbClr val="569BBE"/>
      </a:accent2>
      <a:accent3>
        <a:srgbClr val="FDB913"/>
      </a:accent3>
      <a:accent4>
        <a:srgbClr val="939598"/>
      </a:accent4>
      <a:accent5>
        <a:srgbClr val="234093"/>
      </a:accent5>
      <a:accent6>
        <a:srgbClr val="C7202E"/>
      </a:accent6>
      <a:hlink>
        <a:srgbClr val="569BBE"/>
      </a:hlink>
      <a:folHlink>
        <a:srgbClr val="06456A"/>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39C34D32DB54184CD0A453A93DE4C" ma:contentTypeVersion="18" ma:contentTypeDescription="Create a new document." ma:contentTypeScope="" ma:versionID="c182f2734fb442791d5721c444b0efcd">
  <xsd:schema xmlns:xsd="http://www.w3.org/2001/XMLSchema" xmlns:xs="http://www.w3.org/2001/XMLSchema" xmlns:p="http://schemas.microsoft.com/office/2006/metadata/properties" xmlns:ns2="ab0dc123-6651-4df1-8d10-8ecbc5f9d642" xmlns:ns3="2bd9a1c7-255d-441e-9a2a-72898b03ff59" targetNamespace="http://schemas.microsoft.com/office/2006/metadata/properties" ma:root="true" ma:fieldsID="725a70b87a5a41110c078b1f1e1d631d" ns2:_="" ns3:_="">
    <xsd:import namespace="ab0dc123-6651-4df1-8d10-8ecbc5f9d642"/>
    <xsd:import namespace="2bd9a1c7-255d-441e-9a2a-72898b03ff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Comme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dc123-6651-4df1-8d10-8ecbc5f9d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Comments" ma:index="20" nillable="true" ma:displayName="Comments" ma:description="Give some sense of what is in the files and why" ma:format="Dropdown" ma:internalName="Comment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168295c-8a3e-41e0-b0b8-914d5fab1c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d9a1c7-255d-441e-9a2a-72898b03ff5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53f2387-33b5-4503-88a6-5c87c8078422}" ma:internalName="TaxCatchAll" ma:showField="CatchAllData" ma:web="2bd9a1c7-255d-441e-9a2a-72898b03ff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d9a1c7-255d-441e-9a2a-72898b03ff59" xsi:nil="true"/>
    <lcf76f155ced4ddcb4097134ff3c332f xmlns="ab0dc123-6651-4df1-8d10-8ecbc5f9d642">
      <Terms xmlns="http://schemas.microsoft.com/office/infopath/2007/PartnerControls"/>
    </lcf76f155ced4ddcb4097134ff3c332f>
    <Comments xmlns="ab0dc123-6651-4df1-8d10-8ecbc5f9d642" xsi:nil="true"/>
  </documentManagement>
</p:properties>
</file>

<file path=customXml/itemProps1.xml><?xml version="1.0" encoding="utf-8"?>
<ds:datastoreItem xmlns:ds="http://schemas.openxmlformats.org/officeDocument/2006/customXml" ds:itemID="{F6EB79A6-0611-40EC-A46E-808496F7C9A3}"/>
</file>

<file path=customXml/itemProps2.xml><?xml version="1.0" encoding="utf-8"?>
<ds:datastoreItem xmlns:ds="http://schemas.openxmlformats.org/officeDocument/2006/customXml" ds:itemID="{F6AC394F-4281-4C72-A1C1-93A2B1985D4E}"/>
</file>

<file path=customXml/itemProps3.xml><?xml version="1.0" encoding="utf-8"?>
<ds:datastoreItem xmlns:ds="http://schemas.openxmlformats.org/officeDocument/2006/customXml" ds:itemID="{0E10AC71-F220-41EE-B433-8A7002A1AC7B}"/>
</file>

<file path=docProps/app.xml><?xml version="1.0" encoding="utf-8"?>
<Properties xmlns="http://schemas.openxmlformats.org/officeDocument/2006/extended-properties" xmlns:vt="http://schemas.openxmlformats.org/officeDocument/2006/docPropsVTypes">
  <TotalTime>26229</TotalTime>
  <Words>1155</Words>
  <Application>Microsoft Office PowerPoint</Application>
  <PresentationFormat>Widescreen</PresentationFormat>
  <Paragraphs>132</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canada-type-gibson</vt:lpstr>
      <vt:lpstr>Century Gothic</vt:lpstr>
      <vt:lpstr>gotham a</vt:lpstr>
      <vt:lpstr>Open Sans</vt:lpstr>
      <vt:lpstr>Roboto</vt:lpstr>
      <vt:lpstr>Segoe UI</vt:lpstr>
      <vt:lpstr>Source Sans Pro Web</vt:lpstr>
      <vt:lpstr>Wingdings</vt:lpstr>
      <vt:lpstr>Berlin</vt:lpstr>
      <vt:lpstr>Operations Plan Design</vt:lpstr>
      <vt:lpstr>Partner Coordination Team</vt:lpstr>
      <vt:lpstr>One Workforce - Guiding Documents</vt:lpstr>
      <vt:lpstr>WIOA Under Attack</vt:lpstr>
      <vt:lpstr>WIOA Under Attack</vt:lpstr>
      <vt:lpstr>  </vt:lpstr>
      <vt:lpstr>Called to Redesign, Innovate, and Improve</vt:lpstr>
      <vt:lpstr>The Legislation Can Work</vt:lpstr>
      <vt:lpstr>Wagner-Peyser Act of 1933</vt:lpstr>
      <vt:lpstr>Wagner Peyser Act – Employment Security Labor Exchange Services</vt:lpstr>
      <vt:lpstr>Wagner Peyser – Title III Self-Service and Informational Services </vt:lpstr>
      <vt:lpstr>Customer Flow – Title III (Wagner Peyser Act)</vt:lpstr>
      <vt:lpstr>Workforce Innovation and Opportunity Act - WIOA</vt:lpstr>
      <vt:lpstr>WIOA Traditional Approach vs Best Practices</vt:lpstr>
      <vt:lpstr>WIOA Traditional Approach vs Best Practices</vt:lpstr>
      <vt:lpstr>PacMtn WorkSource Region  2020-2021, 2021-2022</vt:lpstr>
      <vt:lpstr>Strategic Co-Enrollment with WIOA Title I-B</vt:lpstr>
      <vt:lpstr>Strategic Co-Enrollment with WIOA Title I-B</vt:lpstr>
      <vt:lpstr>State or Regional List</vt:lpstr>
      <vt:lpstr>In-Demand Sectors and Occupations</vt:lpstr>
      <vt:lpstr>WIOA–Funded Cohort Trainings</vt:lpstr>
      <vt:lpstr>Regional Approved Trainings</vt:lpstr>
      <vt:lpstr>High Road Employers - Customized Solutions</vt:lpstr>
      <vt:lpstr>High Road Employer Criteria </vt:lpstr>
      <vt:lpstr>Follow-Up Services</vt:lpstr>
      <vt:lpstr>Customer Flow – WIOA Title I-B  (Adult, DW, Youth)</vt:lpstr>
      <vt:lpstr>Thank you!</vt:lpstr>
    </vt:vector>
  </TitlesOfParts>
  <Company>ESD - State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Pearson, Chad M (ESD)</dc:creator>
  <cp:lastModifiedBy>Hoseney, Jason (ESD Partner)</cp:lastModifiedBy>
  <cp:revision>41</cp:revision>
  <dcterms:created xsi:type="dcterms:W3CDTF">2018-05-09T15:54:34Z</dcterms:created>
  <dcterms:modified xsi:type="dcterms:W3CDTF">2023-10-02T15:23:08Z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0x0101007B239C34D32DB54184CD0A453A93DE4C</vt:lpwstr>
  </property>
</Properties>
</file>